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8.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Layouts/slideLayout24.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3.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1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18.xml.rels" ContentType="application/vnd.openxmlformats-package.relationships+xml"/>
  <Override PartName="/ppt/slideLayouts/_rels/slideLayout17.xml.rels" ContentType="application/vnd.openxmlformats-package.relationships+xml"/>
  <Override PartName="/ppt/slideLayouts/_rels/slideLayout16.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5.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5.xml.rels" ContentType="application/vnd.openxmlformats-package.relationships+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1.xml.rels" ContentType="application/vnd.openxmlformats-package.relationships+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media/image4.png" ContentType="image/png"/>
  <Override PartName="/ppt/media/image3.png" ContentType="image/png"/>
  <Override PartName="/ppt/media/image5.jpeg" ContentType="image/jpeg"/>
  <Override PartName="/ppt/media/image2.png" ContentType="image/png"/>
  <Override PartName="/ppt/media/image1.png" ContentType="image/png"/>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24" name="PlaceHolder 2"/>
          <p:cNvSpPr>
            <a:spLocks noGrp="1"/>
          </p:cNvSpPr>
          <p:nvPr>
            <p:ph type="body"/>
          </p:nvPr>
        </p:nvSpPr>
        <p:spPr>
          <a:xfrm>
            <a:off x="504000" y="1768680"/>
            <a:ext cx="9072000" cy="2090880"/>
          </a:xfrm>
          <a:prstGeom prst="rect">
            <a:avLst/>
          </a:prstGeom>
        </p:spPr>
        <p:txBody>
          <a:bodyPr lIns="0" rIns="0" tIns="0" bIns="0"/>
          <a:p>
            <a:endParaRPr/>
          </a:p>
        </p:txBody>
      </p:sp>
      <p:sp>
        <p:nvSpPr>
          <p:cNvPr id="25" name="PlaceHolder 3"/>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27"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28"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29" name="PlaceHolder 4"/>
          <p:cNvSpPr>
            <a:spLocks noGrp="1"/>
          </p:cNvSpPr>
          <p:nvPr>
            <p:ph type="body"/>
          </p:nvPr>
        </p:nvSpPr>
        <p:spPr>
          <a:xfrm>
            <a:off x="5152680" y="4058640"/>
            <a:ext cx="4426920" cy="2090880"/>
          </a:xfrm>
          <a:prstGeom prst="rect">
            <a:avLst/>
          </a:prstGeom>
        </p:spPr>
        <p:txBody>
          <a:bodyPr lIns="0" rIns="0" tIns="0" bIns="0"/>
          <a:p>
            <a:endParaRPr/>
          </a:p>
        </p:txBody>
      </p:sp>
      <p:sp>
        <p:nvSpPr>
          <p:cNvPr id="30" name="PlaceHolder 5"/>
          <p:cNvSpPr>
            <a:spLocks noGrp="1"/>
          </p:cNvSpPr>
          <p:nvPr>
            <p:ph type="body"/>
          </p:nvPr>
        </p:nvSpPr>
        <p:spPr>
          <a:xfrm>
            <a:off x="504000" y="4058640"/>
            <a:ext cx="4426920" cy="209088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32" name="PlaceHolder 2"/>
          <p:cNvSpPr>
            <a:spLocks noGrp="1"/>
          </p:cNvSpPr>
          <p:nvPr>
            <p:ph type="body"/>
          </p:nvPr>
        </p:nvSpPr>
        <p:spPr>
          <a:xfrm>
            <a:off x="504000" y="1768680"/>
            <a:ext cx="9072000" cy="4384080"/>
          </a:xfrm>
          <a:prstGeom prst="rect">
            <a:avLst/>
          </a:prstGeom>
        </p:spPr>
        <p:txBody>
          <a:bodyPr lIns="0" rIns="0" tIns="0" bIns="0"/>
          <a:p>
            <a:endParaRPr/>
          </a:p>
        </p:txBody>
      </p:sp>
      <p:sp>
        <p:nvSpPr>
          <p:cNvPr id="33" name="PlaceHolder 3"/>
          <p:cNvSpPr>
            <a:spLocks noGrp="1"/>
          </p:cNvSpPr>
          <p:nvPr>
            <p:ph type="body"/>
          </p:nvPr>
        </p:nvSpPr>
        <p:spPr>
          <a:xfrm>
            <a:off x="504000" y="1768680"/>
            <a:ext cx="9072000" cy="4384080"/>
          </a:xfrm>
          <a:prstGeom prst="rect">
            <a:avLst/>
          </a:prstGeom>
        </p:spPr>
        <p:txBody>
          <a:bodyPr lIns="0" rIns="0" tIns="0" bIns="0"/>
          <a:p>
            <a:endParaRPr/>
          </a:p>
        </p:txBody>
      </p:sp>
      <p:pic>
        <p:nvPicPr>
          <p:cNvPr id="34" name="" descr=""/>
          <p:cNvPicPr/>
          <p:nvPr/>
        </p:nvPicPr>
        <p:blipFill>
          <a:blip r:embed="rId2"/>
          <a:stretch>
            <a:fillRect/>
          </a:stretch>
        </p:blipFill>
        <p:spPr>
          <a:xfrm>
            <a:off x="2292480" y="1768680"/>
            <a:ext cx="5494680" cy="4384080"/>
          </a:xfrm>
          <a:prstGeom prst="rect">
            <a:avLst/>
          </a:prstGeom>
          <a:ln>
            <a:noFill/>
          </a:ln>
        </p:spPr>
      </p:pic>
      <p:pic>
        <p:nvPicPr>
          <p:cNvPr id="35" name="" descr=""/>
          <p:cNvPicPr/>
          <p:nvPr/>
        </p:nvPicPr>
        <p:blipFill>
          <a:blip r:embed="rId3"/>
          <a:stretch>
            <a:fillRect/>
          </a:stretch>
        </p:blipFill>
        <p:spPr>
          <a:xfrm>
            <a:off x="2292480" y="1768680"/>
            <a:ext cx="5494680" cy="43840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39" name="PlaceHolder 2"/>
          <p:cNvSpPr>
            <a:spLocks noGrp="1"/>
          </p:cNvSpPr>
          <p:nvPr>
            <p:ph type="subTitle"/>
          </p:nvPr>
        </p:nvSpPr>
        <p:spPr>
          <a:xfrm>
            <a:off x="504000" y="1768680"/>
            <a:ext cx="9072000" cy="438444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41" name="PlaceHolder 2"/>
          <p:cNvSpPr>
            <a:spLocks noGrp="1"/>
          </p:cNvSpPr>
          <p:nvPr>
            <p:ph type="body"/>
          </p:nvPr>
        </p:nvSpPr>
        <p:spPr>
          <a:xfrm>
            <a:off x="504000" y="1768680"/>
            <a:ext cx="9072000" cy="43840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43"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44" name="PlaceHolder 3"/>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504000" y="301320"/>
            <a:ext cx="9072000" cy="585072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48"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49" name="PlaceHolder 3"/>
          <p:cNvSpPr>
            <a:spLocks noGrp="1"/>
          </p:cNvSpPr>
          <p:nvPr>
            <p:ph type="body"/>
          </p:nvPr>
        </p:nvSpPr>
        <p:spPr>
          <a:xfrm>
            <a:off x="504000" y="4058640"/>
            <a:ext cx="4426920" cy="2090880"/>
          </a:xfrm>
          <a:prstGeom prst="rect">
            <a:avLst/>
          </a:prstGeom>
        </p:spPr>
        <p:txBody>
          <a:bodyPr lIns="0" rIns="0" tIns="0" bIns="0"/>
          <a:p>
            <a:endParaRPr/>
          </a:p>
        </p:txBody>
      </p:sp>
      <p:sp>
        <p:nvSpPr>
          <p:cNvPr id="50" name="PlaceHolder 4"/>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3" name="PlaceHolder 2"/>
          <p:cNvSpPr>
            <a:spLocks noGrp="1"/>
          </p:cNvSpPr>
          <p:nvPr>
            <p:ph type="subTitle"/>
          </p:nvPr>
        </p:nvSpPr>
        <p:spPr>
          <a:xfrm>
            <a:off x="504000" y="1768680"/>
            <a:ext cx="9072000" cy="438444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52"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53"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54" name="PlaceHolder 4"/>
          <p:cNvSpPr>
            <a:spLocks noGrp="1"/>
          </p:cNvSpPr>
          <p:nvPr>
            <p:ph type="body"/>
          </p:nvPr>
        </p:nvSpPr>
        <p:spPr>
          <a:xfrm>
            <a:off x="5152680" y="4058640"/>
            <a:ext cx="4426920" cy="209088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56"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57"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58" name="PlaceHolder 4"/>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60" name="PlaceHolder 2"/>
          <p:cNvSpPr>
            <a:spLocks noGrp="1"/>
          </p:cNvSpPr>
          <p:nvPr>
            <p:ph type="body"/>
          </p:nvPr>
        </p:nvSpPr>
        <p:spPr>
          <a:xfrm>
            <a:off x="504000" y="1768680"/>
            <a:ext cx="9072000" cy="2090880"/>
          </a:xfrm>
          <a:prstGeom prst="rect">
            <a:avLst/>
          </a:prstGeom>
        </p:spPr>
        <p:txBody>
          <a:bodyPr lIns="0" rIns="0" tIns="0" bIns="0"/>
          <a:p>
            <a:endParaRPr/>
          </a:p>
        </p:txBody>
      </p:sp>
      <p:sp>
        <p:nvSpPr>
          <p:cNvPr id="61" name="PlaceHolder 3"/>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63"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64"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65" name="PlaceHolder 4"/>
          <p:cNvSpPr>
            <a:spLocks noGrp="1"/>
          </p:cNvSpPr>
          <p:nvPr>
            <p:ph type="body"/>
          </p:nvPr>
        </p:nvSpPr>
        <p:spPr>
          <a:xfrm>
            <a:off x="5152680" y="4058640"/>
            <a:ext cx="4426920" cy="2090880"/>
          </a:xfrm>
          <a:prstGeom prst="rect">
            <a:avLst/>
          </a:prstGeom>
        </p:spPr>
        <p:txBody>
          <a:bodyPr lIns="0" rIns="0" tIns="0" bIns="0"/>
          <a:p>
            <a:endParaRPr/>
          </a:p>
        </p:txBody>
      </p:sp>
      <p:sp>
        <p:nvSpPr>
          <p:cNvPr id="66" name="PlaceHolder 5"/>
          <p:cNvSpPr>
            <a:spLocks noGrp="1"/>
          </p:cNvSpPr>
          <p:nvPr>
            <p:ph type="body"/>
          </p:nvPr>
        </p:nvSpPr>
        <p:spPr>
          <a:xfrm>
            <a:off x="504000" y="4058640"/>
            <a:ext cx="4426920" cy="209088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68" name="PlaceHolder 2"/>
          <p:cNvSpPr>
            <a:spLocks noGrp="1"/>
          </p:cNvSpPr>
          <p:nvPr>
            <p:ph type="body"/>
          </p:nvPr>
        </p:nvSpPr>
        <p:spPr>
          <a:xfrm>
            <a:off x="504000" y="1768680"/>
            <a:ext cx="9072000" cy="4384080"/>
          </a:xfrm>
          <a:prstGeom prst="rect">
            <a:avLst/>
          </a:prstGeom>
        </p:spPr>
        <p:txBody>
          <a:bodyPr lIns="0" rIns="0" tIns="0" bIns="0"/>
          <a:p>
            <a:endParaRPr/>
          </a:p>
        </p:txBody>
      </p:sp>
      <p:sp>
        <p:nvSpPr>
          <p:cNvPr id="69" name="PlaceHolder 3"/>
          <p:cNvSpPr>
            <a:spLocks noGrp="1"/>
          </p:cNvSpPr>
          <p:nvPr>
            <p:ph type="body"/>
          </p:nvPr>
        </p:nvSpPr>
        <p:spPr>
          <a:xfrm>
            <a:off x="504000" y="1768680"/>
            <a:ext cx="9072000" cy="4384080"/>
          </a:xfrm>
          <a:prstGeom prst="rect">
            <a:avLst/>
          </a:prstGeom>
        </p:spPr>
        <p:txBody>
          <a:bodyPr lIns="0" rIns="0" tIns="0" bIns="0"/>
          <a:p>
            <a:endParaRPr/>
          </a:p>
        </p:txBody>
      </p:sp>
      <p:pic>
        <p:nvPicPr>
          <p:cNvPr id="70" name="" descr=""/>
          <p:cNvPicPr/>
          <p:nvPr/>
        </p:nvPicPr>
        <p:blipFill>
          <a:blip r:embed="rId2"/>
          <a:stretch>
            <a:fillRect/>
          </a:stretch>
        </p:blipFill>
        <p:spPr>
          <a:xfrm>
            <a:off x="2292480" y="1768680"/>
            <a:ext cx="5494680" cy="4384080"/>
          </a:xfrm>
          <a:prstGeom prst="rect">
            <a:avLst/>
          </a:prstGeom>
          <a:ln>
            <a:noFill/>
          </a:ln>
        </p:spPr>
      </p:pic>
      <p:pic>
        <p:nvPicPr>
          <p:cNvPr id="71" name="" descr=""/>
          <p:cNvPicPr/>
          <p:nvPr/>
        </p:nvPicPr>
        <p:blipFill>
          <a:blip r:embed="rId3"/>
          <a:stretch>
            <a:fillRect/>
          </a:stretch>
        </p:blipFill>
        <p:spPr>
          <a:xfrm>
            <a:off x="2292480" y="1768680"/>
            <a:ext cx="5494680" cy="43840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5" name="PlaceHolder 2"/>
          <p:cNvSpPr>
            <a:spLocks noGrp="1"/>
          </p:cNvSpPr>
          <p:nvPr>
            <p:ph type="body"/>
          </p:nvPr>
        </p:nvSpPr>
        <p:spPr>
          <a:xfrm>
            <a:off x="504000" y="1768680"/>
            <a:ext cx="9072000" cy="43840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7"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8" name="PlaceHolder 3"/>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301320"/>
            <a:ext cx="9072000" cy="585072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12"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13" name="PlaceHolder 3"/>
          <p:cNvSpPr>
            <a:spLocks noGrp="1"/>
          </p:cNvSpPr>
          <p:nvPr>
            <p:ph type="body"/>
          </p:nvPr>
        </p:nvSpPr>
        <p:spPr>
          <a:xfrm>
            <a:off x="504000" y="4058640"/>
            <a:ext cx="4426920" cy="2090880"/>
          </a:xfrm>
          <a:prstGeom prst="rect">
            <a:avLst/>
          </a:prstGeom>
        </p:spPr>
        <p:txBody>
          <a:bodyPr lIns="0" rIns="0" tIns="0" bIns="0"/>
          <a:p>
            <a:endParaRPr/>
          </a:p>
        </p:txBody>
      </p:sp>
      <p:sp>
        <p:nvSpPr>
          <p:cNvPr id="14" name="PlaceHolder 4"/>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16"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17"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18" name="PlaceHolder 4"/>
          <p:cNvSpPr>
            <a:spLocks noGrp="1"/>
          </p:cNvSpPr>
          <p:nvPr>
            <p:ph type="body"/>
          </p:nvPr>
        </p:nvSpPr>
        <p:spPr>
          <a:xfrm>
            <a:off x="5152680" y="4058640"/>
            <a:ext cx="4426920" cy="209088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2000" cy="1262160"/>
          </a:xfrm>
          <a:prstGeom prst="rect">
            <a:avLst/>
          </a:prstGeom>
        </p:spPr>
        <p:txBody>
          <a:bodyPr lIns="0" rIns="0" tIns="0" bIns="0" anchor="ctr"/>
          <a:p>
            <a:pPr algn="ctr"/>
            <a:endParaRPr/>
          </a:p>
        </p:txBody>
      </p:sp>
      <p:sp>
        <p:nvSpPr>
          <p:cNvPr id="20"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21"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22" name="PlaceHolder 4"/>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2000" cy="1261800"/>
          </a:xfrm>
          <a:prstGeom prst="rect">
            <a:avLst/>
          </a:prstGeom>
        </p:spPr>
        <p:txBody>
          <a:bodyPr lIns="0" rIns="0" tIns="0" bIns="0" anchor="ctr"/>
          <a:p>
            <a:pPr algn="ctr"/>
            <a:r>
              <a:rPr lang="en-US" sz="4400">
                <a:latin typeface="Arial"/>
              </a:rPr>
              <a:t>单击鼠标编辑标题文字格式</a:t>
            </a:r>
            <a:endParaRPr/>
          </a:p>
        </p:txBody>
      </p:sp>
      <p:sp>
        <p:nvSpPr>
          <p:cNvPr id="1" name="PlaceHolder 2"/>
          <p:cNvSpPr>
            <a:spLocks noGrp="1"/>
          </p:cNvSpPr>
          <p:nvPr>
            <p:ph type="body"/>
          </p:nvPr>
        </p:nvSpPr>
        <p:spPr>
          <a:xfrm>
            <a:off x="504000" y="1768680"/>
            <a:ext cx="9072000" cy="4384080"/>
          </a:xfrm>
          <a:prstGeom prst="rect">
            <a:avLst/>
          </a:prstGeom>
        </p:spPr>
        <p:txBody>
          <a:bodyPr lIns="0" rIns="0" tIns="0" bIns="0"/>
          <a:p>
            <a:pPr>
              <a:buSzPct val="45000"/>
              <a:buFont typeface="StarSymbol"/>
              <a:buChar char=""/>
            </a:pPr>
            <a:r>
              <a:rPr lang="en-US" sz="3200">
                <a:latin typeface="Arial"/>
              </a:rPr>
              <a:t>单击鼠标编辑大纲文字格式</a:t>
            </a:r>
            <a:endParaRPr/>
          </a:p>
          <a:p>
            <a:pPr lvl="1">
              <a:buSzPct val="75000"/>
              <a:buFont typeface="StarSymbol"/>
              <a:buChar char=""/>
            </a:pPr>
            <a:r>
              <a:rPr lang="en-US" sz="2800">
                <a:latin typeface="Arial"/>
              </a:rPr>
              <a:t>第二个大纲级</a:t>
            </a:r>
            <a:endParaRPr/>
          </a:p>
          <a:p>
            <a:pPr lvl="2">
              <a:buSzPct val="45000"/>
              <a:buFont typeface="StarSymbol"/>
              <a:buChar char=""/>
            </a:pPr>
            <a:r>
              <a:rPr lang="en-US" sz="2400">
                <a:latin typeface="Arial"/>
              </a:rPr>
              <a:t>第三大纲级别</a:t>
            </a:r>
            <a:endParaRPr/>
          </a:p>
          <a:p>
            <a:pPr lvl="3">
              <a:buSzPct val="75000"/>
              <a:buFont typeface="StarSymbol"/>
              <a:buChar char=""/>
            </a:pPr>
            <a:r>
              <a:rPr lang="en-US" sz="2000">
                <a:latin typeface="Arial"/>
              </a:rPr>
              <a:t>第四大纲级别</a:t>
            </a:r>
            <a:endParaRPr/>
          </a:p>
          <a:p>
            <a:pPr lvl="4">
              <a:buSzPct val="45000"/>
              <a:buFont typeface="StarSymbol"/>
              <a:buChar char=""/>
            </a:pPr>
            <a:r>
              <a:rPr lang="en-US" sz="2000">
                <a:latin typeface="Arial"/>
              </a:rPr>
              <a:t>第五大纲级别</a:t>
            </a:r>
            <a:endParaRPr/>
          </a:p>
          <a:p>
            <a:pPr lvl="5">
              <a:buSzPct val="45000"/>
              <a:buFont typeface="StarSymbol"/>
              <a:buChar char=""/>
            </a:pPr>
            <a:r>
              <a:rPr lang="en-US" sz="2000">
                <a:latin typeface="Arial"/>
              </a:rPr>
              <a:t>第六大纲级别</a:t>
            </a:r>
            <a:endParaRPr/>
          </a:p>
          <a:p>
            <a:pPr lvl="6">
              <a:buSzPct val="45000"/>
              <a:buFont typeface="StarSymbol"/>
              <a:buChar char=""/>
            </a:pPr>
            <a:r>
              <a:rPr lang="en-US" sz="2000">
                <a:latin typeface="Arial"/>
              </a:rPr>
              <a:t>第七大纲级别</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301320"/>
            <a:ext cx="9072000" cy="1261800"/>
          </a:xfrm>
          <a:prstGeom prst="rect">
            <a:avLst/>
          </a:prstGeom>
        </p:spPr>
        <p:txBody>
          <a:bodyPr lIns="0" rIns="0" tIns="0" bIns="0" anchor="ctr"/>
          <a:p>
            <a:pPr algn="ctr"/>
            <a:r>
              <a:rPr lang="en-US" sz="4400">
                <a:latin typeface="Arial"/>
              </a:rPr>
              <a:t>单击鼠标编辑标题文字格式</a:t>
            </a:r>
            <a:endParaRPr/>
          </a:p>
        </p:txBody>
      </p:sp>
      <p:sp>
        <p:nvSpPr>
          <p:cNvPr id="37" name="PlaceHolder 2"/>
          <p:cNvSpPr>
            <a:spLocks noGrp="1"/>
          </p:cNvSpPr>
          <p:nvPr>
            <p:ph type="body"/>
          </p:nvPr>
        </p:nvSpPr>
        <p:spPr>
          <a:xfrm>
            <a:off x="504000" y="1768680"/>
            <a:ext cx="9072000" cy="4384080"/>
          </a:xfrm>
          <a:prstGeom prst="rect">
            <a:avLst/>
          </a:prstGeom>
        </p:spPr>
        <p:txBody>
          <a:bodyPr lIns="0" rIns="0" tIns="0" bIns="0"/>
          <a:p>
            <a:pPr>
              <a:buSzPct val="45000"/>
              <a:buFont typeface="StarSymbol"/>
              <a:buChar char=""/>
            </a:pPr>
            <a:r>
              <a:rPr lang="en-US" sz="3200">
                <a:latin typeface="Arial"/>
              </a:rPr>
              <a:t>单击鼠标编辑大纲文字格式</a:t>
            </a:r>
            <a:endParaRPr/>
          </a:p>
          <a:p>
            <a:pPr lvl="1">
              <a:buSzPct val="75000"/>
              <a:buFont typeface="StarSymbol"/>
              <a:buChar char=""/>
            </a:pPr>
            <a:r>
              <a:rPr lang="en-US" sz="2800">
                <a:latin typeface="Arial"/>
              </a:rPr>
              <a:t>第二个大纲级</a:t>
            </a:r>
            <a:endParaRPr/>
          </a:p>
          <a:p>
            <a:pPr lvl="2">
              <a:buSzPct val="45000"/>
              <a:buFont typeface="StarSymbol"/>
              <a:buChar char=""/>
            </a:pPr>
            <a:r>
              <a:rPr lang="en-US" sz="2400">
                <a:latin typeface="Arial"/>
              </a:rPr>
              <a:t>第三大纲级别</a:t>
            </a:r>
            <a:endParaRPr/>
          </a:p>
          <a:p>
            <a:pPr lvl="3">
              <a:buSzPct val="75000"/>
              <a:buFont typeface="StarSymbol"/>
              <a:buChar char=""/>
            </a:pPr>
            <a:r>
              <a:rPr lang="en-US" sz="2000">
                <a:latin typeface="Arial"/>
              </a:rPr>
              <a:t>第四大纲级别</a:t>
            </a:r>
            <a:endParaRPr/>
          </a:p>
          <a:p>
            <a:pPr lvl="4">
              <a:buSzPct val="45000"/>
              <a:buFont typeface="StarSymbol"/>
              <a:buChar char=""/>
            </a:pPr>
            <a:r>
              <a:rPr lang="en-US" sz="2000">
                <a:latin typeface="Arial"/>
              </a:rPr>
              <a:t>第五大纲级别</a:t>
            </a:r>
            <a:endParaRPr/>
          </a:p>
          <a:p>
            <a:pPr lvl="5">
              <a:buSzPct val="45000"/>
              <a:buFont typeface="StarSymbol"/>
              <a:buChar char=""/>
            </a:pPr>
            <a:r>
              <a:rPr lang="en-US" sz="2000">
                <a:latin typeface="Arial"/>
              </a:rPr>
              <a:t>第六大纲级别</a:t>
            </a:r>
            <a:endParaRPr/>
          </a:p>
          <a:p>
            <a:pPr lvl="6">
              <a:buSzPct val="45000"/>
              <a:buFont typeface="StarSymbol"/>
              <a:buChar char=""/>
            </a:pPr>
            <a:r>
              <a:rPr lang="en-US" sz="2000">
                <a:latin typeface="Arial"/>
              </a:rPr>
              <a:t>第七大纲级别</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CustomShape 1"/>
          <p:cNvSpPr/>
          <p:nvPr/>
        </p:nvSpPr>
        <p:spPr>
          <a:xfrm>
            <a:off x="504000" y="301320"/>
            <a:ext cx="9070560" cy="1261080"/>
          </a:xfrm>
          <a:prstGeom prst="rect">
            <a:avLst/>
          </a:prstGeom>
          <a:noFill/>
          <a:ln>
            <a:noFill/>
          </a:ln>
        </p:spPr>
        <p:txBody>
          <a:bodyPr lIns="0" rIns="0" tIns="0" bIns="0" anchor="ctr"/>
          <a:p>
            <a:pPr algn="ctr">
              <a:lnSpc>
                <a:spcPct val="100000"/>
              </a:lnSpc>
            </a:pPr>
            <a:r>
              <a:rPr lang="en-US" sz="4400">
                <a:latin typeface="Arial"/>
              </a:rPr>
              <a:t>企业 </a:t>
            </a:r>
            <a:r>
              <a:rPr lang="en-US" sz="4400">
                <a:latin typeface="Arial"/>
              </a:rPr>
              <a:t>API</a:t>
            </a:r>
            <a:r>
              <a:rPr lang="en-US" sz="4400">
                <a:latin typeface="Arial"/>
              </a:rPr>
              <a:t>培训文档 </a:t>
            </a:r>
            <a:endParaRPr/>
          </a:p>
        </p:txBody>
      </p:sp>
      <p:sp>
        <p:nvSpPr>
          <p:cNvPr id="73" name="CustomShape 2"/>
          <p:cNvSpPr/>
          <p:nvPr/>
        </p:nvSpPr>
        <p:spPr>
          <a:xfrm>
            <a:off x="504000" y="1769040"/>
            <a:ext cx="9070560" cy="4383360"/>
          </a:xfrm>
          <a:prstGeom prst="rect">
            <a:avLst/>
          </a:prstGeom>
          <a:noFill/>
          <a:ln>
            <a:noFill/>
          </a:ln>
        </p:spPr>
        <p:txBody>
          <a:bodyPr lIns="0" rIns="0" tIns="0" bIns="0" anchor="ctr"/>
          <a:p>
            <a:pPr algn="ctr">
              <a:lnSpc>
                <a:spcPct val="100000"/>
              </a:lnSpc>
            </a:pPr>
            <a:r>
              <a:rPr lang="en-US" sz="3200">
                <a:latin typeface="Arial"/>
              </a:rPr>
              <a:t>Paul</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CustomShape 1"/>
          <p:cNvSpPr/>
          <p:nvPr/>
        </p:nvSpPr>
        <p:spPr>
          <a:xfrm>
            <a:off x="504000" y="301320"/>
            <a:ext cx="9070560" cy="1261080"/>
          </a:xfrm>
          <a:prstGeom prst="rect">
            <a:avLst/>
          </a:prstGeom>
          <a:noFill/>
          <a:ln>
            <a:noFill/>
          </a:ln>
        </p:spPr>
        <p:txBody>
          <a:bodyPr lIns="0" rIns="0" tIns="0" bIns="0" anchor="ctr"/>
          <a:p>
            <a:pPr algn="ctr">
              <a:lnSpc>
                <a:spcPct val="100000"/>
              </a:lnSpc>
            </a:pPr>
            <a:r>
              <a:rPr lang="en-US" sz="4400">
                <a:latin typeface="Arial"/>
              </a:rPr>
              <a:t>企业 </a:t>
            </a:r>
            <a:r>
              <a:rPr lang="en-US" sz="4400">
                <a:latin typeface="Arial"/>
              </a:rPr>
              <a:t>API</a:t>
            </a:r>
            <a:r>
              <a:rPr lang="en-US" sz="4400">
                <a:latin typeface="Arial"/>
              </a:rPr>
              <a:t>的背景</a:t>
            </a:r>
            <a:endParaRPr/>
          </a:p>
        </p:txBody>
      </p:sp>
      <p:sp>
        <p:nvSpPr>
          <p:cNvPr id="75" name="CustomShape 2"/>
          <p:cNvSpPr/>
          <p:nvPr/>
        </p:nvSpPr>
        <p:spPr>
          <a:xfrm>
            <a:off x="1050840" y="1728000"/>
            <a:ext cx="8897040" cy="1290600"/>
          </a:xfrm>
          <a:prstGeom prst="rect">
            <a:avLst/>
          </a:prstGeom>
          <a:noFill/>
          <a:ln>
            <a:noFill/>
          </a:ln>
        </p:spPr>
      </p:sp>
      <p:sp>
        <p:nvSpPr>
          <p:cNvPr id="76" name="CustomShape 3"/>
          <p:cNvSpPr/>
          <p:nvPr/>
        </p:nvSpPr>
        <p:spPr>
          <a:xfrm>
            <a:off x="288000" y="1588680"/>
            <a:ext cx="9134280" cy="1938960"/>
          </a:xfrm>
          <a:prstGeom prst="rect">
            <a:avLst/>
          </a:prstGeom>
          <a:noFill/>
          <a:ln>
            <a:noFill/>
          </a:ln>
        </p:spPr>
        <p:txBody>
          <a:bodyPr lIns="90000" rIns="90000" tIns="45000" bIns="45000"/>
          <a:p>
            <a:r>
              <a:rPr lang="en-US" sz="1050">
                <a:solidFill>
                  <a:srgbClr val="000000"/>
                </a:solidFill>
                <a:latin typeface="Arial"/>
                <a:ea typeface="Droid Sans Fallback"/>
              </a:rPr>
              <a:t>企业</a:t>
            </a:r>
            <a:r>
              <a:rPr lang="en-US" sz="1050">
                <a:solidFill>
                  <a:srgbClr val="000000"/>
                </a:solidFill>
                <a:latin typeface="Arial"/>
                <a:ea typeface="Droid Sans Fallback"/>
              </a:rPr>
              <a:t>API</a:t>
            </a:r>
            <a:r>
              <a:rPr lang="en-US" sz="1050">
                <a:solidFill>
                  <a:srgbClr val="000000"/>
                </a:solidFill>
                <a:latin typeface="Arial"/>
                <a:ea typeface="Droid Sans Fallback"/>
              </a:rPr>
              <a:t>是机智云为接入机智云平台 的企业开发者提供的开放</a:t>
            </a:r>
            <a:r>
              <a:rPr lang="en-US" sz="1050">
                <a:solidFill>
                  <a:srgbClr val="000000"/>
                </a:solidFill>
                <a:latin typeface="Arial"/>
                <a:ea typeface="Droid Sans Fallback"/>
              </a:rPr>
              <a:t>API</a:t>
            </a:r>
            <a:r>
              <a:rPr lang="en-US" sz="1050">
                <a:solidFill>
                  <a:srgbClr val="000000"/>
                </a:solidFill>
                <a:latin typeface="Arial"/>
                <a:ea typeface="Droid Sans Fallback"/>
              </a:rPr>
              <a:t>服务，使用企业</a:t>
            </a:r>
            <a:r>
              <a:rPr lang="en-US" sz="1050">
                <a:solidFill>
                  <a:srgbClr val="000000"/>
                </a:solidFill>
                <a:latin typeface="Arial"/>
                <a:ea typeface="Droid Sans Fallback"/>
              </a:rPr>
              <a:t>API</a:t>
            </a:r>
            <a:r>
              <a:rPr lang="en-US" sz="1050">
                <a:solidFill>
                  <a:srgbClr val="000000"/>
                </a:solidFill>
                <a:latin typeface="Arial"/>
                <a:ea typeface="Droid Sans Fallback"/>
              </a:rPr>
              <a:t>的企业将设备接入到机智云平台后，通常还有进一步基于接入机智云设备数据开展企业某个垂直领域的业务需求。企业</a:t>
            </a:r>
            <a:r>
              <a:rPr lang="en-US" sz="1050">
                <a:solidFill>
                  <a:srgbClr val="000000"/>
                </a:solidFill>
                <a:latin typeface="Arial"/>
                <a:ea typeface="Droid Sans Fallback"/>
              </a:rPr>
              <a:t>API</a:t>
            </a:r>
            <a:r>
              <a:rPr lang="en-US" sz="1050">
                <a:solidFill>
                  <a:srgbClr val="000000"/>
                </a:solidFill>
                <a:latin typeface="Arial"/>
                <a:ea typeface="Droid Sans Fallback"/>
              </a:rPr>
              <a:t>为企业提供企业视角全局的设备管理、数据分析等功能，让企业更关注业务管理系统本身，减少不必要的开发成本。 服务对象： 为企业级别用户提供了用户、设备、故障，</a:t>
            </a:r>
            <a:r>
              <a:rPr lang="en-US" sz="1050">
                <a:solidFill>
                  <a:srgbClr val="000000"/>
                </a:solidFill>
                <a:latin typeface="Arial"/>
                <a:ea typeface="Droid Sans Fallback"/>
              </a:rPr>
              <a:t>OTA </a:t>
            </a:r>
            <a:r>
              <a:rPr lang="en-US" sz="1050">
                <a:solidFill>
                  <a:srgbClr val="000000"/>
                </a:solidFill>
                <a:latin typeface="Arial"/>
                <a:ea typeface="Droid Sans Fallback"/>
              </a:rPr>
              <a:t>功能管理等信息的 </a:t>
            </a:r>
            <a:r>
              <a:rPr lang="en-US" sz="1050">
                <a:solidFill>
                  <a:srgbClr val="000000"/>
                </a:solidFill>
                <a:latin typeface="Arial"/>
                <a:ea typeface="Droid Sans Fallback"/>
              </a:rPr>
              <a:t>API</a:t>
            </a:r>
            <a:r>
              <a:rPr lang="en-US" sz="1050">
                <a:solidFill>
                  <a:srgbClr val="000000"/>
                </a:solidFill>
                <a:latin typeface="Arial"/>
                <a:ea typeface="Droid Sans Fallback"/>
              </a:rPr>
              <a:t>。</a:t>
            </a:r>
            <a:endParaRPr/>
          </a:p>
        </p:txBody>
      </p:sp>
      <p:sp>
        <p:nvSpPr>
          <p:cNvPr id="77" name="TextShape 4"/>
          <p:cNvSpPr txBox="1"/>
          <p:nvPr/>
        </p:nvSpPr>
        <p:spPr>
          <a:xfrm>
            <a:off x="299520" y="3012120"/>
            <a:ext cx="7404480" cy="1091880"/>
          </a:xfrm>
          <a:prstGeom prst="rect">
            <a:avLst/>
          </a:prstGeom>
        </p:spPr>
        <p:txBody>
          <a:bodyPr lIns="90000" rIns="90000" tIns="45000" bIns="45000"/>
          <a:p>
            <a:r>
              <a:rPr lang="en-US">
                <a:latin typeface="Arial"/>
              </a:rPr>
              <a:t>术语</a:t>
            </a:r>
            <a:endParaRPr/>
          </a:p>
          <a:p>
            <a:r>
              <a:rPr lang="en-US" sz="1050">
                <a:solidFill>
                  <a:srgbClr val="2c3f51"/>
                </a:solidFill>
                <a:latin typeface="宋体"/>
                <a:ea typeface="宋体"/>
              </a:rPr>
              <a:t>eid </a:t>
            </a:r>
            <a:r>
              <a:rPr lang="en-US" sz="1050">
                <a:solidFill>
                  <a:srgbClr val="2c3f51"/>
                </a:solidFill>
                <a:latin typeface="宋体"/>
              </a:rPr>
              <a:t>即 </a:t>
            </a:r>
            <a:r>
              <a:rPr lang="en-US" sz="1050">
                <a:solidFill>
                  <a:srgbClr val="2c3f51"/>
                </a:solidFill>
                <a:latin typeface="宋体"/>
                <a:ea typeface="宋体"/>
              </a:rPr>
              <a:t>enterprise_id(</a:t>
            </a:r>
            <a:r>
              <a:rPr lang="en-US" sz="1050">
                <a:solidFill>
                  <a:srgbClr val="2c3f51"/>
                </a:solidFill>
                <a:latin typeface="宋体"/>
              </a:rPr>
              <a:t>企业 </a:t>
            </a:r>
            <a:r>
              <a:rPr lang="en-US" sz="1050">
                <a:solidFill>
                  <a:srgbClr val="2c3f51"/>
                </a:solidFill>
                <a:latin typeface="宋体"/>
                <a:ea typeface="宋体"/>
              </a:rPr>
              <a:t>ID)</a:t>
            </a:r>
            <a:r>
              <a:rPr lang="en-US" sz="1050">
                <a:solidFill>
                  <a:srgbClr val="2c3f51"/>
                </a:solidFill>
                <a:latin typeface="宋体"/>
              </a:rPr>
              <a:t>，从开发者中心企业管理获取，填写企业信息时，需要填上企业名称和服务器 </a:t>
            </a:r>
            <a:r>
              <a:rPr lang="en-US" sz="1050">
                <a:solidFill>
                  <a:srgbClr val="2c3f51"/>
                </a:solidFill>
                <a:latin typeface="宋体"/>
                <a:ea typeface="宋体"/>
              </a:rPr>
              <a:t>IP </a:t>
            </a:r>
            <a:r>
              <a:rPr lang="en-US" sz="1050">
                <a:solidFill>
                  <a:srgbClr val="2c3f51"/>
                </a:solidFill>
                <a:latin typeface="宋体"/>
              </a:rPr>
              <a:t>地址。</a:t>
            </a:r>
            <a:endParaRPr/>
          </a:p>
          <a:p>
            <a:r>
              <a:rPr lang="en-US" sz="1050">
                <a:latin typeface="宋体"/>
                <a:ea typeface="宋体"/>
              </a:rPr>
              <a:t>enterprise_secret(</a:t>
            </a:r>
            <a:r>
              <a:rPr lang="en-US" sz="1050">
                <a:latin typeface="宋体"/>
              </a:rPr>
              <a:t>企业密匙</a:t>
            </a:r>
            <a:r>
              <a:rPr lang="en-US" sz="1050">
                <a:latin typeface="宋体"/>
                <a:ea typeface="宋体"/>
              </a:rPr>
              <a:t>)</a:t>
            </a:r>
            <a:r>
              <a:rPr lang="en-US" sz="1050">
                <a:latin typeface="宋体"/>
              </a:rPr>
              <a:t>， 从开发者中心企业管理获取。</a:t>
            </a:r>
            <a:endParaRPr/>
          </a:p>
          <a:p>
            <a:r>
              <a:rPr lang="en-US" sz="1050">
                <a:latin typeface="宋体"/>
                <a:ea typeface="宋体"/>
              </a:rPr>
              <a:t>product_key </a:t>
            </a:r>
            <a:r>
              <a:rPr lang="en-US" sz="1050">
                <a:latin typeface="宋体"/>
              </a:rPr>
              <a:t>即产品标识码，从开发中心创建产品获取。</a:t>
            </a:r>
            <a:endParaRPr/>
          </a:p>
          <a:p>
            <a:r>
              <a:rPr lang="en-US" sz="1050">
                <a:latin typeface="宋体"/>
                <a:ea typeface="宋体"/>
              </a:rPr>
              <a:t>product_secret </a:t>
            </a:r>
            <a:r>
              <a:rPr lang="en-US" sz="1050">
                <a:latin typeface="宋体"/>
              </a:rPr>
              <a:t>即产品密匙，从开发中心创建产品获取。</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TextShape 1"/>
          <p:cNvSpPr txBox="1"/>
          <p:nvPr/>
        </p:nvSpPr>
        <p:spPr>
          <a:xfrm>
            <a:off x="4248000" y="792000"/>
            <a:ext cx="1095120" cy="390600"/>
          </a:xfrm>
          <a:prstGeom prst="rect">
            <a:avLst/>
          </a:prstGeom>
        </p:spPr>
        <p:txBody>
          <a:bodyPr lIns="90000" rIns="90000" tIns="45000" bIns="45000"/>
          <a:p>
            <a:r>
              <a:rPr lang="en-US">
                <a:latin typeface="Arial"/>
              </a:rPr>
              <a:t>安全授权</a:t>
            </a:r>
            <a:endParaRPr/>
          </a:p>
        </p:txBody>
      </p:sp>
      <p:sp>
        <p:nvSpPr>
          <p:cNvPr id="79" name="TextShape 2"/>
          <p:cNvSpPr txBox="1"/>
          <p:nvPr/>
        </p:nvSpPr>
        <p:spPr>
          <a:xfrm>
            <a:off x="504000" y="1512000"/>
            <a:ext cx="8652240" cy="791640"/>
          </a:xfrm>
          <a:prstGeom prst="rect">
            <a:avLst/>
          </a:prstGeom>
        </p:spPr>
        <p:txBody>
          <a:bodyPr lIns="90000" rIns="90000" tIns="45000" bIns="45000"/>
          <a:p>
            <a:r>
              <a:rPr lang="en-US" sz="1050">
                <a:latin typeface="Arial"/>
              </a:rPr>
              <a:t>只有指定的客户端 </a:t>
            </a:r>
            <a:r>
              <a:rPr lang="en-US" sz="1050">
                <a:latin typeface="Arial"/>
              </a:rPr>
              <a:t>IP </a:t>
            </a:r>
            <a:r>
              <a:rPr lang="en-US" sz="1050">
                <a:latin typeface="Arial"/>
              </a:rPr>
              <a:t>才能访问接口。</a:t>
            </a:r>
            <a:endParaRPr/>
          </a:p>
          <a:p>
            <a:r>
              <a:rPr lang="en-US" sz="1050">
                <a:latin typeface="Arial"/>
              </a:rPr>
              <a:t>企业 </a:t>
            </a:r>
            <a:r>
              <a:rPr lang="en-US" sz="1050">
                <a:latin typeface="Arial"/>
              </a:rPr>
              <a:t>API </a:t>
            </a:r>
            <a:r>
              <a:rPr lang="en-US" sz="1050">
                <a:latin typeface="Arial"/>
              </a:rPr>
              <a:t>默认配额为 </a:t>
            </a:r>
            <a:r>
              <a:rPr lang="en-US" sz="1050">
                <a:latin typeface="Arial"/>
              </a:rPr>
              <a:t>3600 </a:t>
            </a:r>
            <a:r>
              <a:rPr lang="en-US" sz="1050">
                <a:latin typeface="Arial"/>
              </a:rPr>
              <a:t>次</a:t>
            </a:r>
            <a:r>
              <a:rPr lang="en-US" sz="1050">
                <a:latin typeface="Arial"/>
              </a:rPr>
              <a:t>/</a:t>
            </a:r>
            <a:r>
              <a:rPr lang="en-US" sz="1050">
                <a:latin typeface="Arial"/>
              </a:rPr>
              <a:t>每小时</a:t>
            </a:r>
            <a:r>
              <a:rPr lang="en-US" sz="1050">
                <a:latin typeface="Arial"/>
              </a:rPr>
              <a:t>, </a:t>
            </a:r>
            <a:r>
              <a:rPr lang="en-US" sz="1050">
                <a:latin typeface="Arial"/>
              </a:rPr>
              <a:t>即企业 </a:t>
            </a:r>
            <a:r>
              <a:rPr lang="en-US" sz="1050">
                <a:latin typeface="Arial"/>
              </a:rPr>
              <a:t>API </a:t>
            </a:r>
            <a:r>
              <a:rPr lang="en-US" sz="1050">
                <a:latin typeface="Arial"/>
              </a:rPr>
              <a:t>关联的产品每访问一次接口，则进行计数（递减），当递减为 </a:t>
            </a:r>
            <a:r>
              <a:rPr lang="en-US" sz="1050">
                <a:latin typeface="Arial"/>
              </a:rPr>
              <a:t>0 </a:t>
            </a:r>
            <a:r>
              <a:rPr lang="en-US" sz="1050">
                <a:latin typeface="Arial"/>
              </a:rPr>
              <a:t>时，则抛配额用完提示。</a:t>
            </a:r>
            <a:endParaRPr/>
          </a:p>
          <a:p>
            <a:r>
              <a:rPr lang="en-US" sz="1050">
                <a:latin typeface="Arial"/>
              </a:rPr>
              <a:t>必须企业关联产品才能获取 </a:t>
            </a:r>
            <a:r>
              <a:rPr lang="en-US" sz="1050">
                <a:latin typeface="Arial"/>
              </a:rPr>
              <a:t>token </a:t>
            </a:r>
            <a:r>
              <a:rPr lang="en-US" sz="1050">
                <a:latin typeface="Arial"/>
              </a:rPr>
              <a:t>值。</a:t>
            </a:r>
            <a:endParaRPr/>
          </a:p>
          <a:p>
            <a:r>
              <a:rPr lang="en-US" sz="1050">
                <a:latin typeface="Arial"/>
              </a:rPr>
              <a:t>必须通过 </a:t>
            </a:r>
            <a:r>
              <a:rPr lang="en-US" sz="1050">
                <a:latin typeface="Arial"/>
              </a:rPr>
              <a:t>token </a:t>
            </a:r>
            <a:r>
              <a:rPr lang="en-US" sz="1050">
                <a:latin typeface="Arial"/>
              </a:rPr>
              <a:t>才能访问设备，用户等报表信息，</a:t>
            </a:r>
            <a:r>
              <a:rPr lang="en-US" sz="1050">
                <a:latin typeface="Arial"/>
              </a:rPr>
              <a:t>token </a:t>
            </a:r>
            <a:r>
              <a:rPr lang="en-US" sz="1050">
                <a:latin typeface="Arial"/>
              </a:rPr>
              <a:t>的有效期为 </a:t>
            </a:r>
            <a:r>
              <a:rPr lang="en-US" sz="1050">
                <a:latin typeface="Arial"/>
              </a:rPr>
              <a:t>7 </a:t>
            </a:r>
            <a:r>
              <a:rPr lang="en-US" sz="1050">
                <a:latin typeface="Arial"/>
              </a:rPr>
              <a:t>天，</a:t>
            </a:r>
            <a:r>
              <a:rPr lang="en-US" sz="1050">
                <a:latin typeface="Arial"/>
              </a:rPr>
              <a:t>(eid + pk) </a:t>
            </a:r>
            <a:r>
              <a:rPr lang="en-US" sz="1050">
                <a:latin typeface="Arial"/>
              </a:rPr>
              <a:t>。</a:t>
            </a:r>
            <a:endParaRPr/>
          </a:p>
        </p:txBody>
      </p:sp>
      <p:sp>
        <p:nvSpPr>
          <p:cNvPr id="80" name="TextShape 3"/>
          <p:cNvSpPr txBox="1"/>
          <p:nvPr/>
        </p:nvSpPr>
        <p:spPr>
          <a:xfrm>
            <a:off x="504000" y="2736000"/>
            <a:ext cx="1991880" cy="866160"/>
          </a:xfrm>
          <a:prstGeom prst="rect">
            <a:avLst/>
          </a:prstGeom>
        </p:spPr>
        <p:txBody>
          <a:bodyPr lIns="90000" rIns="90000" tIns="45000" bIns="45000"/>
          <a:p>
            <a:r>
              <a:rPr lang="en-US">
                <a:latin typeface="Arial"/>
              </a:rPr>
              <a:t>Header </a:t>
            </a:r>
            <a:r>
              <a:rPr lang="en-US">
                <a:latin typeface="Arial"/>
              </a:rPr>
              <a:t>头部请求</a:t>
            </a:r>
            <a:endParaRPr/>
          </a:p>
          <a:p>
            <a:endParaRPr/>
          </a:p>
          <a:p>
            <a:r>
              <a:rPr lang="en-US" sz="1050">
                <a:latin typeface="Arial"/>
              </a:rPr>
              <a:t>Authorization: token {token</a:t>
            </a:r>
            <a:r>
              <a:rPr lang="en-US" sz="1050">
                <a:latin typeface="Arial"/>
              </a:rPr>
              <a:t>值</a:t>
            </a:r>
            <a:r>
              <a:rPr lang="en-US" sz="1050">
                <a:latin typeface="Arial"/>
              </a:rPr>
              <a:t>}</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1" name="TextShape 1"/>
          <p:cNvSpPr txBox="1"/>
          <p:nvPr/>
        </p:nvSpPr>
        <p:spPr>
          <a:xfrm>
            <a:off x="4104000" y="216000"/>
            <a:ext cx="1552320" cy="390600"/>
          </a:xfrm>
          <a:prstGeom prst="rect">
            <a:avLst/>
          </a:prstGeom>
        </p:spPr>
        <p:txBody>
          <a:bodyPr lIns="90000" rIns="90000" tIns="45000" bIns="45000"/>
          <a:p>
            <a:r>
              <a:rPr lang="en-US">
                <a:latin typeface="Arial"/>
              </a:rPr>
              <a:t>授权校验流程</a:t>
            </a:r>
            <a:endParaRPr/>
          </a:p>
        </p:txBody>
      </p:sp>
      <p:pic>
        <p:nvPicPr>
          <p:cNvPr id="82" name="" descr=""/>
          <p:cNvPicPr/>
          <p:nvPr/>
        </p:nvPicPr>
        <p:blipFill>
          <a:blip r:embed="rId1"/>
          <a:stretch>
            <a:fillRect/>
          </a:stretch>
        </p:blipFill>
        <p:spPr>
          <a:xfrm>
            <a:off x="720000" y="864720"/>
            <a:ext cx="3384000" cy="6263280"/>
          </a:xfrm>
          <a:prstGeom prst="rect">
            <a:avLst/>
          </a:prstGeom>
          <a:ln>
            <a:noFill/>
          </a:ln>
        </p:spPr>
      </p:pic>
      <p:sp>
        <p:nvSpPr>
          <p:cNvPr id="83" name="TextShape 2"/>
          <p:cNvSpPr txBox="1"/>
          <p:nvPr/>
        </p:nvSpPr>
        <p:spPr>
          <a:xfrm>
            <a:off x="4605120" y="1152000"/>
            <a:ext cx="4538880" cy="4032000"/>
          </a:xfrm>
          <a:prstGeom prst="rect">
            <a:avLst/>
          </a:prstGeom>
        </p:spPr>
        <p:txBody>
          <a:bodyPr lIns="90000" rIns="90000" tIns="45000" bIns="45000"/>
          <a:p>
            <a:r>
              <a:rPr lang="en-US">
                <a:latin typeface="Arial"/>
              </a:rPr>
              <a:t>1.</a:t>
            </a:r>
            <a:r>
              <a:rPr lang="en-US">
                <a:latin typeface="Arial"/>
              </a:rPr>
              <a:t>校验 </a:t>
            </a:r>
            <a:r>
              <a:rPr lang="en-US">
                <a:latin typeface="Arial"/>
              </a:rPr>
              <a:t>pk</a:t>
            </a:r>
            <a:r>
              <a:rPr lang="en-US">
                <a:latin typeface="Arial"/>
              </a:rPr>
              <a:t>是否合法</a:t>
            </a:r>
            <a:endParaRPr/>
          </a:p>
          <a:p>
            <a:r>
              <a:rPr lang="en-US">
                <a:latin typeface="Arial"/>
              </a:rPr>
              <a:t>2. </a:t>
            </a:r>
            <a:r>
              <a:rPr lang="en-US">
                <a:latin typeface="Arial"/>
              </a:rPr>
              <a:t>校验 </a:t>
            </a:r>
            <a:r>
              <a:rPr lang="en-US">
                <a:latin typeface="Arial"/>
              </a:rPr>
              <a:t>token</a:t>
            </a:r>
            <a:r>
              <a:rPr lang="en-US">
                <a:latin typeface="Arial"/>
              </a:rPr>
              <a:t>是否合法</a:t>
            </a:r>
            <a:endParaRPr/>
          </a:p>
          <a:p>
            <a:r>
              <a:rPr lang="en-US">
                <a:latin typeface="Arial"/>
              </a:rPr>
              <a:t>3. </a:t>
            </a:r>
            <a:r>
              <a:rPr lang="en-US">
                <a:latin typeface="Arial"/>
              </a:rPr>
              <a:t>校验 </a:t>
            </a:r>
            <a:r>
              <a:rPr lang="en-US">
                <a:latin typeface="Arial"/>
              </a:rPr>
              <a:t>token </a:t>
            </a:r>
            <a:r>
              <a:rPr lang="en-US">
                <a:latin typeface="Arial"/>
              </a:rPr>
              <a:t>是否过期</a:t>
            </a:r>
            <a:endParaRPr/>
          </a:p>
          <a:p>
            <a:r>
              <a:rPr lang="en-US">
                <a:latin typeface="Arial"/>
              </a:rPr>
              <a:t>4. </a:t>
            </a:r>
            <a:r>
              <a:rPr lang="en-US">
                <a:latin typeface="Arial"/>
              </a:rPr>
              <a:t>校验 </a:t>
            </a:r>
            <a:r>
              <a:rPr lang="en-US">
                <a:latin typeface="Arial"/>
              </a:rPr>
              <a:t>token </a:t>
            </a:r>
            <a:r>
              <a:rPr lang="en-US">
                <a:latin typeface="Arial"/>
              </a:rPr>
              <a:t>值是否该</a:t>
            </a:r>
            <a:r>
              <a:rPr lang="en-US">
                <a:latin typeface="Arial"/>
              </a:rPr>
              <a:t>pk</a:t>
            </a:r>
            <a:r>
              <a:rPr lang="en-US">
                <a:latin typeface="Arial"/>
              </a:rPr>
              <a:t>申请</a:t>
            </a:r>
            <a:endParaRPr/>
          </a:p>
          <a:p>
            <a:r>
              <a:rPr lang="en-US">
                <a:latin typeface="Arial"/>
              </a:rPr>
              <a:t>5. </a:t>
            </a:r>
            <a:r>
              <a:rPr lang="en-US">
                <a:latin typeface="Arial"/>
              </a:rPr>
              <a:t>校验 </a:t>
            </a:r>
            <a:r>
              <a:rPr lang="en-US">
                <a:latin typeface="Arial"/>
              </a:rPr>
              <a:t>ip </a:t>
            </a:r>
            <a:r>
              <a:rPr lang="en-US">
                <a:latin typeface="Arial"/>
              </a:rPr>
              <a:t>是否在白名单范围</a:t>
            </a:r>
            <a:endParaRPr/>
          </a:p>
          <a:p>
            <a:r>
              <a:rPr lang="en-US">
                <a:latin typeface="Arial"/>
              </a:rPr>
              <a:t>6.</a:t>
            </a:r>
            <a:r>
              <a:rPr lang="en-US">
                <a:latin typeface="Arial"/>
              </a:rPr>
              <a:t>校验企业是否开通</a:t>
            </a:r>
            <a:endParaRPr/>
          </a:p>
          <a:p>
            <a:r>
              <a:rPr lang="en-US">
                <a:latin typeface="Arial"/>
              </a:rPr>
              <a:t>7.</a:t>
            </a:r>
            <a:r>
              <a:rPr lang="en-US">
                <a:latin typeface="Arial"/>
              </a:rPr>
              <a:t>校验是否在配额范围</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CustomShape 1"/>
          <p:cNvSpPr/>
          <p:nvPr/>
        </p:nvSpPr>
        <p:spPr>
          <a:xfrm>
            <a:off x="216000" y="0"/>
            <a:ext cx="9070560" cy="1261080"/>
          </a:xfrm>
          <a:prstGeom prst="rect">
            <a:avLst/>
          </a:prstGeom>
          <a:noFill/>
          <a:ln>
            <a:noFill/>
          </a:ln>
        </p:spPr>
        <p:txBody>
          <a:bodyPr lIns="0" rIns="0" tIns="0" bIns="0" anchor="ctr"/>
          <a:p>
            <a:pPr algn="ctr">
              <a:lnSpc>
                <a:spcPct val="100000"/>
              </a:lnSpc>
            </a:pPr>
            <a:r>
              <a:rPr lang="en-US" sz="4400">
                <a:latin typeface="Arial"/>
              </a:rPr>
              <a:t>目录结构介绍</a:t>
            </a:r>
            <a:endParaRPr/>
          </a:p>
        </p:txBody>
      </p:sp>
      <p:sp>
        <p:nvSpPr>
          <p:cNvPr id="85" name="CustomShape 2"/>
          <p:cNvSpPr/>
          <p:nvPr/>
        </p:nvSpPr>
        <p:spPr>
          <a:xfrm>
            <a:off x="864000" y="1243440"/>
            <a:ext cx="2002320" cy="5019480"/>
          </a:xfrm>
          <a:prstGeom prst="rect">
            <a:avLst/>
          </a:prstGeom>
          <a:noFill/>
          <a:ln>
            <a:noFill/>
          </a:ln>
        </p:spPr>
        <p:txBody>
          <a:bodyPr lIns="90000" rIns="90000" tIns="45000" bIns="45000"/>
          <a:p>
            <a:r>
              <a:rPr lang="en-US" sz="1050">
                <a:latin typeface="Arial"/>
              </a:rPr>
              <a:t>.</a:t>
            </a:r>
            <a:endParaRPr/>
          </a:p>
          <a:p>
            <a:r>
              <a:rPr lang="en-US" sz="1050">
                <a:latin typeface="Arial"/>
              </a:rPr>
              <a:t>├── </a:t>
            </a:r>
            <a:r>
              <a:rPr lang="en-US" sz="1050">
                <a:latin typeface="Arial"/>
              </a:rPr>
              <a:t>data_report</a:t>
            </a:r>
            <a:endParaRPr/>
          </a:p>
          <a:p>
            <a:r>
              <a:rPr lang="en-US" sz="1050">
                <a:latin typeface="Arial"/>
              </a:rPr>
              <a:t>│   └── </a:t>
            </a:r>
            <a:r>
              <a:rPr lang="en-US" sz="1050">
                <a:latin typeface="Arial"/>
              </a:rPr>
              <a:t>migrations</a:t>
            </a:r>
            <a:endParaRPr/>
          </a:p>
          <a:p>
            <a:r>
              <a:rPr lang="en-US" sz="1050">
                <a:latin typeface="Arial"/>
              </a:rPr>
              <a:t>├── </a:t>
            </a:r>
            <a:r>
              <a:rPr lang="en-US" sz="1050">
                <a:latin typeface="Arial"/>
              </a:rPr>
              <a:t>docs</a:t>
            </a:r>
            <a:endParaRPr/>
          </a:p>
          <a:p>
            <a:r>
              <a:rPr lang="en-US" sz="1050">
                <a:latin typeface="Arial"/>
              </a:rPr>
              <a:t>├── </a:t>
            </a:r>
            <a:r>
              <a:rPr lang="en-US" sz="1050">
                <a:latin typeface="Arial"/>
              </a:rPr>
              <a:t>enterprise_api</a:t>
            </a:r>
            <a:endParaRPr/>
          </a:p>
          <a:p>
            <a:r>
              <a:rPr lang="en-US" sz="1050">
                <a:latin typeface="Arial"/>
              </a:rPr>
              <a:t>│   ├── </a:t>
            </a:r>
            <a:r>
              <a:rPr lang="en-US" sz="1050">
                <a:latin typeface="Arial"/>
              </a:rPr>
              <a:t>bt</a:t>
            </a:r>
            <a:endParaRPr/>
          </a:p>
          <a:p>
            <a:r>
              <a:rPr lang="en-US" sz="1050">
                <a:latin typeface="Arial"/>
              </a:rPr>
              <a:t>│   ├── </a:t>
            </a:r>
            <a:r>
              <a:rPr lang="en-US" sz="1050">
                <a:latin typeface="Arial"/>
              </a:rPr>
              <a:t>data</a:t>
            </a:r>
            <a:endParaRPr/>
          </a:p>
          <a:p>
            <a:r>
              <a:rPr lang="en-US" sz="1050">
                <a:latin typeface="Arial"/>
              </a:rPr>
              <a:t>│   ├── </a:t>
            </a:r>
            <a:r>
              <a:rPr lang="en-US" sz="1050">
                <a:latin typeface="Arial"/>
              </a:rPr>
              <a:t>internals</a:t>
            </a:r>
            <a:endParaRPr/>
          </a:p>
          <a:p>
            <a:r>
              <a:rPr lang="en-US" sz="1050">
                <a:latin typeface="Arial"/>
              </a:rPr>
              <a:t>│   ├── </a:t>
            </a:r>
            <a:r>
              <a:rPr lang="en-US" sz="1050">
                <a:latin typeface="Arial"/>
              </a:rPr>
              <a:t>management</a:t>
            </a:r>
            <a:endParaRPr/>
          </a:p>
          <a:p>
            <a:r>
              <a:rPr lang="en-US" sz="1050">
                <a:latin typeface="Arial"/>
              </a:rPr>
              <a:t>│   │   └── </a:t>
            </a:r>
            <a:r>
              <a:rPr lang="en-US" sz="1050">
                <a:latin typeface="Arial"/>
              </a:rPr>
              <a:t>commands</a:t>
            </a:r>
            <a:endParaRPr/>
          </a:p>
          <a:p>
            <a:r>
              <a:rPr lang="en-US" sz="1050">
                <a:latin typeface="Arial"/>
              </a:rPr>
              <a:t>│   ├── </a:t>
            </a:r>
            <a:r>
              <a:rPr lang="en-US" sz="1050">
                <a:latin typeface="Arial"/>
              </a:rPr>
              <a:t>migrations</a:t>
            </a:r>
            <a:endParaRPr/>
          </a:p>
          <a:p>
            <a:r>
              <a:rPr lang="en-US" sz="1050">
                <a:latin typeface="Arial"/>
              </a:rPr>
              <a:t>│   └── </a:t>
            </a:r>
            <a:r>
              <a:rPr lang="en-US" sz="1050">
                <a:latin typeface="Arial"/>
              </a:rPr>
              <a:t>tests</a:t>
            </a:r>
            <a:endParaRPr/>
          </a:p>
          <a:p>
            <a:r>
              <a:rPr lang="en-US" sz="1050">
                <a:latin typeface="Arial"/>
              </a:rPr>
              <a:t>├── </a:t>
            </a:r>
            <a:r>
              <a:rPr lang="en-US" sz="1050">
                <a:latin typeface="Arial"/>
              </a:rPr>
              <a:t>enterprise_org</a:t>
            </a:r>
            <a:endParaRPr/>
          </a:p>
          <a:p>
            <a:r>
              <a:rPr lang="en-US" sz="1050">
                <a:latin typeface="Arial"/>
              </a:rPr>
              <a:t>├── </a:t>
            </a:r>
            <a:r>
              <a:rPr lang="en-US" sz="1050">
                <a:latin typeface="Arial"/>
              </a:rPr>
              <a:t>gizwits_site</a:t>
            </a:r>
            <a:endParaRPr/>
          </a:p>
          <a:p>
            <a:r>
              <a:rPr lang="en-US" sz="1050">
                <a:latin typeface="Arial"/>
              </a:rPr>
              <a:t>│   └── </a:t>
            </a:r>
            <a:r>
              <a:rPr lang="en-US" sz="1050">
                <a:latin typeface="Arial"/>
              </a:rPr>
              <a:t>migrations</a:t>
            </a:r>
            <a:endParaRPr/>
          </a:p>
          <a:p>
            <a:r>
              <a:rPr lang="en-US" sz="1050">
                <a:latin typeface="Arial"/>
              </a:rPr>
              <a:t>├── </a:t>
            </a:r>
            <a:r>
              <a:rPr lang="en-US" sz="1050">
                <a:latin typeface="Arial"/>
              </a:rPr>
              <a:t>gw_enterprise_api</a:t>
            </a:r>
            <a:endParaRPr/>
          </a:p>
          <a:p>
            <a:r>
              <a:rPr lang="en-US" sz="1050">
                <a:latin typeface="Arial"/>
              </a:rPr>
              <a:t>│   └── </a:t>
            </a:r>
            <a:r>
              <a:rPr lang="en-US" sz="1050">
                <a:latin typeface="Arial"/>
              </a:rPr>
              <a:t>common</a:t>
            </a:r>
            <a:endParaRPr/>
          </a:p>
          <a:p>
            <a:r>
              <a:rPr lang="en-US" sz="1050">
                <a:latin typeface="Arial"/>
              </a:rPr>
              <a:t>│       └── </a:t>
            </a:r>
            <a:r>
              <a:rPr lang="en-US" sz="1050">
                <a:latin typeface="Arial"/>
              </a:rPr>
              <a:t>consul</a:t>
            </a:r>
            <a:endParaRPr/>
          </a:p>
          <a:p>
            <a:r>
              <a:rPr lang="en-US" sz="1050">
                <a:latin typeface="Arial"/>
              </a:rPr>
              <a:t>├── </a:t>
            </a:r>
            <a:r>
              <a:rPr lang="en-US" sz="1050">
                <a:latin typeface="Arial"/>
              </a:rPr>
              <a:t>management</a:t>
            </a:r>
            <a:endParaRPr/>
          </a:p>
          <a:p>
            <a:r>
              <a:rPr lang="en-US" sz="1050">
                <a:latin typeface="Arial"/>
              </a:rPr>
              <a:t>│   ├── </a:t>
            </a:r>
            <a:r>
              <a:rPr lang="en-US" sz="1050">
                <a:latin typeface="Arial"/>
              </a:rPr>
              <a:t>static</a:t>
            </a:r>
            <a:endParaRPr/>
          </a:p>
          <a:p>
            <a:r>
              <a:rPr lang="en-US" sz="1050">
                <a:latin typeface="Arial"/>
              </a:rPr>
              <a:t>│   │   └── </a:t>
            </a:r>
            <a:r>
              <a:rPr lang="en-US" sz="1050">
                <a:latin typeface="Arial"/>
              </a:rPr>
              <a:t>management</a:t>
            </a:r>
            <a:endParaRPr/>
          </a:p>
          <a:p>
            <a:r>
              <a:rPr lang="en-US" sz="1050">
                <a:latin typeface="Arial"/>
              </a:rPr>
              <a:t>│   │       ├── </a:t>
            </a:r>
            <a:r>
              <a:rPr lang="en-US" sz="1050">
                <a:latin typeface="Arial"/>
              </a:rPr>
              <a:t>css</a:t>
            </a:r>
            <a:endParaRPr/>
          </a:p>
          <a:p>
            <a:r>
              <a:rPr lang="en-US" sz="1050">
                <a:latin typeface="Arial"/>
              </a:rPr>
              <a:t>│   │       │   └── </a:t>
            </a:r>
            <a:r>
              <a:rPr lang="en-US" sz="1050">
                <a:latin typeface="Arial"/>
              </a:rPr>
              <a:t>img</a:t>
            </a:r>
            <a:endParaRPr/>
          </a:p>
          <a:p>
            <a:r>
              <a:rPr lang="en-US" sz="1050">
                <a:latin typeface="Arial"/>
              </a:rPr>
              <a:t>│   │       │       └── </a:t>
            </a:r>
            <a:r>
              <a:rPr lang="en-US" sz="1050">
                <a:latin typeface="Arial"/>
              </a:rPr>
              <a:t>diy</a:t>
            </a:r>
            <a:endParaRPr/>
          </a:p>
          <a:p>
            <a:r>
              <a:rPr lang="en-US" sz="1050">
                <a:latin typeface="Arial"/>
              </a:rPr>
              <a:t>│   │       └── </a:t>
            </a:r>
            <a:r>
              <a:rPr lang="en-US" sz="1050">
                <a:latin typeface="Arial"/>
              </a:rPr>
              <a:t>js</a:t>
            </a:r>
            <a:endParaRPr/>
          </a:p>
          <a:p>
            <a:r>
              <a:rPr lang="en-US" sz="1050">
                <a:latin typeface="Arial"/>
              </a:rPr>
              <a:t>│   └── </a:t>
            </a:r>
            <a:r>
              <a:rPr lang="en-US" sz="1050">
                <a:latin typeface="Arial"/>
              </a:rPr>
              <a:t>templates</a:t>
            </a:r>
            <a:endParaRPr/>
          </a:p>
          <a:p>
            <a:r>
              <a:rPr lang="en-US" sz="1050">
                <a:latin typeface="Arial"/>
              </a:rPr>
              <a:t>│       └── </a:t>
            </a:r>
            <a:r>
              <a:rPr lang="en-US" sz="1050">
                <a:latin typeface="Arial"/>
              </a:rPr>
              <a:t>management</a:t>
            </a:r>
            <a:endParaRPr/>
          </a:p>
          <a:p>
            <a:r>
              <a:rPr lang="en-US" sz="1050">
                <a:latin typeface="Arial"/>
              </a:rPr>
              <a:t>├── </a:t>
            </a:r>
            <a:r>
              <a:rPr lang="en-US" sz="1050">
                <a:latin typeface="Arial"/>
              </a:rPr>
              <a:t>menu</a:t>
            </a:r>
            <a:endParaRPr/>
          </a:p>
          <a:p>
            <a:r>
              <a:rPr lang="en-US" sz="1050">
                <a:latin typeface="Arial"/>
              </a:rPr>
              <a:t>│   └── </a:t>
            </a:r>
            <a:r>
              <a:rPr lang="en-US" sz="1050">
                <a:latin typeface="Arial"/>
              </a:rPr>
              <a:t>templates</a:t>
            </a:r>
            <a:endParaRPr/>
          </a:p>
          <a:p>
            <a:r>
              <a:rPr lang="en-US" sz="1050">
                <a:latin typeface="Arial"/>
              </a:rPr>
              <a:t>│       └── </a:t>
            </a:r>
            <a:r>
              <a:rPr lang="en-US" sz="1050">
                <a:latin typeface="Arial"/>
              </a:rPr>
              <a:t>menu</a:t>
            </a:r>
            <a:endParaRPr/>
          </a:p>
          <a:p>
            <a:r>
              <a:rPr lang="en-US" sz="1050">
                <a:latin typeface="Arial"/>
              </a:rPr>
              <a:t>├── </a:t>
            </a:r>
            <a:r>
              <a:rPr lang="en-US" sz="1050">
                <a:latin typeface="Arial"/>
              </a:rPr>
              <a:t>openplatform</a:t>
            </a:r>
            <a:endParaRPr/>
          </a:p>
          <a:p>
            <a:r>
              <a:rPr lang="en-US" sz="1050">
                <a:latin typeface="Arial"/>
              </a:rPr>
              <a:t>│   └── </a:t>
            </a:r>
            <a:r>
              <a:rPr lang="en-US" sz="1050">
                <a:latin typeface="Arial"/>
              </a:rPr>
              <a:t>migrations</a:t>
            </a:r>
            <a:endParaRPr/>
          </a:p>
          <a:p>
            <a:r>
              <a:rPr lang="en-US" sz="1050">
                <a:latin typeface="Arial"/>
              </a:rPr>
              <a:t>├── </a:t>
            </a:r>
            <a:r>
              <a:rPr lang="en-US" sz="1050">
                <a:latin typeface="Arial"/>
              </a:rPr>
              <a:t>ota</a:t>
            </a:r>
            <a:endParaRPr/>
          </a:p>
          <a:p>
            <a:r>
              <a:rPr lang="en-US" sz="1050">
                <a:latin typeface="Arial"/>
              </a:rPr>
              <a:t>│   └── </a:t>
            </a:r>
            <a:r>
              <a:rPr lang="en-US" sz="1050">
                <a:latin typeface="Arial"/>
              </a:rPr>
              <a:t>migrations</a:t>
            </a:r>
            <a:endParaRPr/>
          </a:p>
          <a:p>
            <a:r>
              <a:rPr lang="en-US" sz="1050">
                <a:latin typeface="Arial"/>
              </a:rPr>
              <a:t>└── </a:t>
            </a:r>
            <a:r>
              <a:rPr lang="en-US" sz="1050">
                <a:latin typeface="Arial"/>
              </a:rPr>
              <a:t>users</a:t>
            </a:r>
            <a:endParaRPr/>
          </a:p>
        </p:txBody>
      </p:sp>
      <p:sp>
        <p:nvSpPr>
          <p:cNvPr id="86" name="CustomShape 3"/>
          <p:cNvSpPr/>
          <p:nvPr/>
        </p:nvSpPr>
        <p:spPr>
          <a:xfrm>
            <a:off x="3024000" y="1368000"/>
            <a:ext cx="6406920" cy="4935240"/>
          </a:xfrm>
          <a:prstGeom prst="rect">
            <a:avLst/>
          </a:prstGeom>
          <a:noFill/>
          <a:ln>
            <a:noFill/>
          </a:ln>
        </p:spPr>
        <p:txBody>
          <a:bodyPr lIns="90000" rIns="90000" tIns="45000" bIns="45000"/>
          <a:p>
            <a:r>
              <a:rPr lang="en-US" sz="1400">
                <a:latin typeface="Arial"/>
              </a:rPr>
              <a:t>1.data_report </a:t>
            </a:r>
            <a:r>
              <a:rPr lang="en-US" sz="1400">
                <a:latin typeface="Arial"/>
              </a:rPr>
              <a:t>主要用于内部运营企业</a:t>
            </a:r>
            <a:r>
              <a:rPr lang="en-US" sz="1400">
                <a:latin typeface="Arial"/>
              </a:rPr>
              <a:t>api</a:t>
            </a:r>
            <a:r>
              <a:rPr lang="en-US" sz="1400">
                <a:latin typeface="Arial"/>
              </a:rPr>
              <a:t>数据相关的接口，此处忽略介绍。</a:t>
            </a:r>
            <a:endParaRPr/>
          </a:p>
          <a:p>
            <a:r>
              <a:rPr lang="en-US" sz="1400">
                <a:latin typeface="Arial"/>
              </a:rPr>
              <a:t>2.docs </a:t>
            </a:r>
            <a:r>
              <a:rPr lang="en-US" sz="1400">
                <a:latin typeface="Arial"/>
              </a:rPr>
              <a:t>主要存放企业 </a:t>
            </a:r>
            <a:r>
              <a:rPr lang="en-US" sz="1400">
                <a:latin typeface="Arial"/>
              </a:rPr>
              <a:t>api</a:t>
            </a:r>
            <a:r>
              <a:rPr lang="en-US" sz="1400">
                <a:latin typeface="Arial"/>
              </a:rPr>
              <a:t>的</a:t>
            </a:r>
            <a:r>
              <a:rPr lang="en-US" sz="1400">
                <a:latin typeface="Arial"/>
              </a:rPr>
              <a:t>swagger</a:t>
            </a:r>
            <a:r>
              <a:rPr lang="en-US" sz="1400">
                <a:latin typeface="Arial"/>
              </a:rPr>
              <a:t>文档。</a:t>
            </a:r>
            <a:endParaRPr/>
          </a:p>
          <a:p>
            <a:r>
              <a:rPr lang="en-US" sz="1400">
                <a:latin typeface="Arial"/>
              </a:rPr>
              <a:t>3.</a:t>
            </a:r>
            <a:r>
              <a:rPr lang="en-US" sz="1400">
                <a:latin typeface="Arial"/>
              </a:rPr>
              <a:t>企业</a:t>
            </a:r>
            <a:r>
              <a:rPr lang="en-US" sz="1400">
                <a:latin typeface="Arial"/>
              </a:rPr>
              <a:t>api </a:t>
            </a:r>
            <a:r>
              <a:rPr lang="en-US" sz="1400">
                <a:latin typeface="Arial"/>
              </a:rPr>
              <a:t>目录介绍如下</a:t>
            </a:r>
            <a:endParaRPr/>
          </a:p>
          <a:p>
            <a:r>
              <a:rPr lang="en-US" sz="1400">
                <a:latin typeface="Arial"/>
              </a:rPr>
              <a:t>* bt </a:t>
            </a:r>
            <a:r>
              <a:rPr lang="en-US" sz="1400">
                <a:latin typeface="Arial"/>
              </a:rPr>
              <a:t>主要关于蓝牙相关的序列化</a:t>
            </a:r>
            <a:r>
              <a:rPr lang="en-US" sz="1400">
                <a:latin typeface="Arial"/>
              </a:rPr>
              <a:t>json</a:t>
            </a:r>
            <a:r>
              <a:rPr lang="en-US" sz="1400">
                <a:latin typeface="Arial"/>
              </a:rPr>
              <a:t>操作。</a:t>
            </a:r>
            <a:endParaRPr/>
          </a:p>
          <a:p>
            <a:r>
              <a:rPr lang="en-US" sz="1400">
                <a:latin typeface="Arial"/>
              </a:rPr>
              <a:t>* data </a:t>
            </a:r>
            <a:r>
              <a:rPr lang="en-US" sz="1400">
                <a:latin typeface="Arial"/>
              </a:rPr>
              <a:t>主要放中英文地理位置</a:t>
            </a:r>
            <a:r>
              <a:rPr lang="en-US" sz="1400">
                <a:latin typeface="Arial"/>
              </a:rPr>
              <a:t>json</a:t>
            </a:r>
            <a:r>
              <a:rPr lang="en-US" sz="1400">
                <a:latin typeface="Arial"/>
              </a:rPr>
              <a:t>的数据。</a:t>
            </a:r>
            <a:endParaRPr/>
          </a:p>
          <a:p>
            <a:r>
              <a:rPr lang="en-US" sz="1400">
                <a:latin typeface="Arial"/>
              </a:rPr>
              <a:t>* internals </a:t>
            </a:r>
            <a:r>
              <a:rPr lang="en-US" sz="1400">
                <a:latin typeface="Arial"/>
              </a:rPr>
              <a:t>主要放内部请求 </a:t>
            </a:r>
            <a:r>
              <a:rPr lang="en-US" sz="1400">
                <a:latin typeface="Arial"/>
              </a:rPr>
              <a:t>innerapi </a:t>
            </a:r>
            <a:r>
              <a:rPr lang="en-US" sz="1400">
                <a:latin typeface="Arial"/>
              </a:rPr>
              <a:t>用户接口的目录。</a:t>
            </a:r>
            <a:endParaRPr/>
          </a:p>
          <a:p>
            <a:r>
              <a:rPr lang="en-US" sz="1400">
                <a:latin typeface="Arial"/>
              </a:rPr>
              <a:t>* management </a:t>
            </a:r>
            <a:r>
              <a:rPr lang="en-US" sz="1400">
                <a:latin typeface="Arial"/>
              </a:rPr>
              <a:t>主要做脚本程序执行的目录。</a:t>
            </a:r>
            <a:endParaRPr/>
          </a:p>
          <a:p>
            <a:r>
              <a:rPr lang="en-US" sz="1400">
                <a:latin typeface="Arial"/>
              </a:rPr>
              <a:t>* tests</a:t>
            </a:r>
            <a:r>
              <a:rPr lang="en-US" sz="1400">
                <a:latin typeface="Arial"/>
              </a:rPr>
              <a:t>为企业 </a:t>
            </a:r>
            <a:r>
              <a:rPr lang="en-US" sz="1400">
                <a:latin typeface="Arial"/>
              </a:rPr>
              <a:t>API</a:t>
            </a:r>
            <a:r>
              <a:rPr lang="en-US" sz="1400">
                <a:latin typeface="Arial"/>
              </a:rPr>
              <a:t>的单元测试。</a:t>
            </a:r>
            <a:endParaRPr/>
          </a:p>
          <a:p>
            <a:r>
              <a:rPr lang="en-US" sz="1400">
                <a:latin typeface="Arial"/>
              </a:rPr>
              <a:t>4. enterprise_org </a:t>
            </a:r>
            <a:r>
              <a:rPr lang="en-US" sz="1400">
                <a:latin typeface="Arial"/>
              </a:rPr>
              <a:t>为企业创建、查询、企业开通等操作的内部接口。</a:t>
            </a:r>
            <a:endParaRPr/>
          </a:p>
          <a:p>
            <a:r>
              <a:rPr lang="en-US" sz="1400">
                <a:latin typeface="Arial"/>
              </a:rPr>
              <a:t>5. gizwits_site </a:t>
            </a:r>
            <a:r>
              <a:rPr lang="en-US" sz="1400">
                <a:latin typeface="Arial"/>
              </a:rPr>
              <a:t>忽略介绍。</a:t>
            </a:r>
            <a:endParaRPr/>
          </a:p>
          <a:p>
            <a:r>
              <a:rPr lang="en-US" sz="1400">
                <a:latin typeface="Arial"/>
              </a:rPr>
              <a:t>6. gw_enterprise_api</a:t>
            </a:r>
            <a:r>
              <a:rPr lang="en-US" sz="1400">
                <a:latin typeface="Arial"/>
              </a:rPr>
              <a:t>为企业 </a:t>
            </a:r>
            <a:r>
              <a:rPr lang="en-US" sz="1400">
                <a:latin typeface="Arial"/>
              </a:rPr>
              <a:t>API </a:t>
            </a:r>
            <a:r>
              <a:rPr lang="en-US" sz="1400">
                <a:latin typeface="Arial"/>
              </a:rPr>
              <a:t>配置的入口。</a:t>
            </a:r>
            <a:endParaRPr/>
          </a:p>
          <a:p>
            <a:r>
              <a:rPr lang="en-US" sz="1400">
                <a:latin typeface="Arial"/>
              </a:rPr>
              <a:t>7.menu </a:t>
            </a:r>
            <a:r>
              <a:rPr lang="en-US" sz="1400">
                <a:latin typeface="Arial"/>
              </a:rPr>
              <a:t>为企业 </a:t>
            </a:r>
            <a:r>
              <a:rPr lang="en-US" sz="1400">
                <a:latin typeface="Arial"/>
              </a:rPr>
              <a:t>API</a:t>
            </a:r>
            <a:r>
              <a:rPr lang="en-US" sz="1400">
                <a:latin typeface="Arial"/>
              </a:rPr>
              <a:t>的</a:t>
            </a:r>
            <a:r>
              <a:rPr lang="en-US" sz="1400">
                <a:latin typeface="Arial"/>
              </a:rPr>
              <a:t>ui</a:t>
            </a:r>
            <a:r>
              <a:rPr lang="en-US" sz="1400">
                <a:latin typeface="Arial"/>
              </a:rPr>
              <a:t>目录，主要列举企业的菜单。</a:t>
            </a:r>
            <a:endParaRPr/>
          </a:p>
          <a:p>
            <a:r>
              <a:rPr lang="en-US" sz="1400">
                <a:latin typeface="Arial"/>
              </a:rPr>
              <a:t>8.openplatform </a:t>
            </a:r>
            <a:r>
              <a:rPr lang="en-US" sz="1400">
                <a:latin typeface="Arial"/>
              </a:rPr>
              <a:t>忽略介绍。</a:t>
            </a:r>
            <a:endParaRPr/>
          </a:p>
          <a:p>
            <a:r>
              <a:rPr lang="en-US" sz="1400">
                <a:latin typeface="Arial"/>
              </a:rPr>
              <a:t>9. OTA </a:t>
            </a:r>
            <a:r>
              <a:rPr lang="en-US" sz="1400">
                <a:latin typeface="Arial"/>
              </a:rPr>
              <a:t>目录为企业</a:t>
            </a:r>
            <a:r>
              <a:rPr lang="en-US" sz="1400">
                <a:latin typeface="Arial"/>
              </a:rPr>
              <a:t>API</a:t>
            </a:r>
            <a:r>
              <a:rPr lang="en-US" sz="1400">
                <a:latin typeface="Arial"/>
              </a:rPr>
              <a:t>请求管理 </a:t>
            </a:r>
            <a:r>
              <a:rPr lang="en-US" sz="1400">
                <a:latin typeface="Arial"/>
              </a:rPr>
              <a:t>OTA </a:t>
            </a:r>
            <a:r>
              <a:rPr lang="en-US" sz="1400">
                <a:latin typeface="Arial"/>
              </a:rPr>
              <a:t>操作的接口。</a:t>
            </a:r>
            <a:endParaRPr/>
          </a:p>
          <a:p>
            <a:r>
              <a:rPr lang="en-US" sz="1400">
                <a:latin typeface="Arial"/>
              </a:rPr>
              <a:t>10.users </a:t>
            </a:r>
            <a:r>
              <a:rPr lang="en-US" sz="1400">
                <a:latin typeface="Arial"/>
              </a:rPr>
              <a:t>为企业对用户相关的管理。</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7" name="CustomShape 1"/>
          <p:cNvSpPr/>
          <p:nvPr/>
        </p:nvSpPr>
        <p:spPr>
          <a:xfrm>
            <a:off x="2186280" y="-150120"/>
            <a:ext cx="6740640" cy="1301040"/>
          </a:xfrm>
          <a:prstGeom prst="rect">
            <a:avLst/>
          </a:prstGeom>
          <a:noFill/>
          <a:ln>
            <a:noFill/>
          </a:ln>
        </p:spPr>
        <p:txBody>
          <a:bodyPr lIns="0" rIns="0" tIns="0" bIns="0" anchor="ctr"/>
          <a:p>
            <a:pPr algn="ctr">
              <a:lnSpc>
                <a:spcPct val="100000"/>
              </a:lnSpc>
            </a:pPr>
            <a:r>
              <a:rPr lang="en-US" sz="4400">
                <a:latin typeface="Arial"/>
              </a:rPr>
              <a:t>企业 </a:t>
            </a:r>
            <a:r>
              <a:rPr lang="en-US" sz="4400">
                <a:latin typeface="Arial"/>
              </a:rPr>
              <a:t>API </a:t>
            </a:r>
            <a:r>
              <a:rPr lang="en-US" sz="4400">
                <a:latin typeface="Arial"/>
              </a:rPr>
              <a:t>环境变量介绍</a:t>
            </a:r>
            <a:endParaRPr/>
          </a:p>
        </p:txBody>
      </p:sp>
      <p:sp>
        <p:nvSpPr>
          <p:cNvPr id="88" name="CustomShape 2"/>
          <p:cNvSpPr/>
          <p:nvPr/>
        </p:nvSpPr>
        <p:spPr>
          <a:xfrm>
            <a:off x="1080000" y="1296000"/>
            <a:ext cx="9022320" cy="6293520"/>
          </a:xfrm>
          <a:prstGeom prst="rect">
            <a:avLst/>
          </a:prstGeom>
          <a:noFill/>
          <a:ln>
            <a:noFill/>
          </a:ln>
        </p:spPr>
        <p:txBody>
          <a:bodyPr lIns="90000" rIns="90000" tIns="45000" bIns="45000"/>
          <a:p>
            <a:r>
              <a:rPr lang="en-US" sz="1400">
                <a:latin typeface="Arial"/>
              </a:rPr>
              <a:t>1. DEBUG: True Debug</a:t>
            </a:r>
            <a:r>
              <a:rPr lang="en-US" sz="1400">
                <a:latin typeface="Arial"/>
              </a:rPr>
              <a:t>为调试模式，当设置为</a:t>
            </a:r>
            <a:r>
              <a:rPr lang="en-US" sz="1400">
                <a:latin typeface="Arial"/>
              </a:rPr>
              <a:t>true</a:t>
            </a:r>
            <a:r>
              <a:rPr lang="en-US" sz="1400">
                <a:latin typeface="Arial"/>
              </a:rPr>
              <a:t>的时候，我们使用</a:t>
            </a:r>
            <a:r>
              <a:rPr lang="en-US" sz="1400">
                <a:latin typeface="Arial"/>
              </a:rPr>
              <a:t>runserver </a:t>
            </a:r>
            <a:r>
              <a:rPr lang="en-US" sz="1400">
                <a:latin typeface="Arial"/>
              </a:rPr>
              <a:t>可以方便我们捕捉异常相关的</a:t>
            </a:r>
            <a:endParaRPr/>
          </a:p>
          <a:p>
            <a:r>
              <a:rPr lang="en-US" sz="1400">
                <a:latin typeface="Arial"/>
              </a:rPr>
              <a:t>调试日志、本地环境建议开启 </a:t>
            </a:r>
            <a:r>
              <a:rPr lang="en-US" sz="1400">
                <a:latin typeface="Arial"/>
              </a:rPr>
              <a:t>debug </a:t>
            </a:r>
            <a:r>
              <a:rPr lang="en-US" sz="1400">
                <a:latin typeface="Arial"/>
              </a:rPr>
              <a:t>模式，但生产环境基于安全，建议关闭，关闭后当有内部错误，只会看到</a:t>
            </a:r>
            <a:endParaRPr/>
          </a:p>
          <a:p>
            <a:r>
              <a:rPr lang="en-US" sz="1400">
                <a:latin typeface="Arial"/>
              </a:rPr>
              <a:t>500</a:t>
            </a:r>
            <a:r>
              <a:rPr lang="en-US" sz="1400">
                <a:latin typeface="Arial"/>
              </a:rPr>
              <a:t>的错误码，但异常相关的捕捉日志外面是看不到的。</a:t>
            </a:r>
            <a:endParaRPr/>
          </a:p>
          <a:p>
            <a:r>
              <a:rPr lang="en-US" sz="1400">
                <a:latin typeface="Arial"/>
              </a:rPr>
              <a:t>2. MYSQL_DATABASE_URI: sqlite://data/db.sqlite3 </a:t>
            </a:r>
            <a:r>
              <a:rPr lang="en-US" sz="1400">
                <a:latin typeface="Arial"/>
              </a:rPr>
              <a:t>为</a:t>
            </a:r>
            <a:r>
              <a:rPr lang="en-US" sz="1400">
                <a:latin typeface="Arial"/>
              </a:rPr>
              <a:t>mysql</a:t>
            </a:r>
            <a:r>
              <a:rPr lang="en-US" sz="1400">
                <a:latin typeface="Arial"/>
              </a:rPr>
              <a:t>的配置 </a:t>
            </a:r>
            <a:r>
              <a:rPr lang="en-US" sz="1400">
                <a:latin typeface="Arial"/>
              </a:rPr>
              <a:t>url</a:t>
            </a:r>
            <a:endParaRPr/>
          </a:p>
          <a:p>
            <a:r>
              <a:rPr lang="en-US" sz="1400">
                <a:latin typeface="Arial"/>
              </a:rPr>
              <a:t>3. MONGO_GIZWITS_CORE: mongodb://localhost:27017/gizwits_core </a:t>
            </a:r>
            <a:r>
              <a:rPr lang="en-US" sz="1400">
                <a:latin typeface="Arial"/>
              </a:rPr>
              <a:t>为 </a:t>
            </a:r>
            <a:r>
              <a:rPr lang="en-US" sz="1400">
                <a:latin typeface="Arial"/>
              </a:rPr>
              <a:t>mongo gizwits_core </a:t>
            </a:r>
            <a:r>
              <a:rPr lang="en-US" sz="1400">
                <a:latin typeface="Arial"/>
              </a:rPr>
              <a:t>数据库的配置</a:t>
            </a:r>
            <a:r>
              <a:rPr lang="en-US" sz="1400">
                <a:latin typeface="Arial"/>
              </a:rPr>
              <a:t>url</a:t>
            </a:r>
            <a:endParaRPr/>
          </a:p>
          <a:p>
            <a:r>
              <a:rPr lang="en-US" sz="1400">
                <a:latin typeface="Arial"/>
              </a:rPr>
              <a:t>4. MONGO_GIZWITS_DATA: mongodb://localhost:27017/gizwits_data </a:t>
            </a:r>
            <a:r>
              <a:rPr lang="en-US" sz="1400">
                <a:latin typeface="Arial"/>
              </a:rPr>
              <a:t>为</a:t>
            </a:r>
            <a:r>
              <a:rPr lang="en-US" sz="1400">
                <a:latin typeface="Arial"/>
              </a:rPr>
              <a:t>mongo gizwits_data </a:t>
            </a:r>
            <a:r>
              <a:rPr lang="en-US" sz="1400">
                <a:latin typeface="Arial"/>
              </a:rPr>
              <a:t>数据库的配置 </a:t>
            </a:r>
            <a:r>
              <a:rPr lang="en-US" sz="1400">
                <a:latin typeface="Arial"/>
              </a:rPr>
              <a:t>url</a:t>
            </a:r>
            <a:r>
              <a:rPr lang="en-US" sz="1400">
                <a:latin typeface="Arial"/>
              </a:rPr>
              <a:t>。</a:t>
            </a:r>
            <a:endParaRPr/>
          </a:p>
          <a:p>
            <a:r>
              <a:rPr lang="en-US" sz="1400">
                <a:latin typeface="Arial"/>
              </a:rPr>
              <a:t>5.MONGO_GIZWITS_ANALYTIC: mongodb://localhost:27017/gizwits_analytic </a:t>
            </a:r>
            <a:r>
              <a:rPr lang="en-US" sz="1400">
                <a:latin typeface="Arial"/>
              </a:rPr>
              <a:t>为</a:t>
            </a:r>
            <a:r>
              <a:rPr lang="en-US" sz="1400">
                <a:latin typeface="Arial"/>
              </a:rPr>
              <a:t>mongo gizwits_analytic </a:t>
            </a:r>
            <a:r>
              <a:rPr lang="en-US" sz="1400">
                <a:latin typeface="Arial"/>
              </a:rPr>
              <a:t>数据库的配置 </a:t>
            </a:r>
            <a:r>
              <a:rPr lang="en-US" sz="1400">
                <a:latin typeface="Arial"/>
              </a:rPr>
              <a:t>url</a:t>
            </a:r>
            <a:r>
              <a:rPr lang="en-US" sz="1400">
                <a:latin typeface="Arial"/>
              </a:rPr>
              <a:t>。</a:t>
            </a:r>
            <a:endParaRPr/>
          </a:p>
          <a:p>
            <a:r>
              <a:rPr lang="en-US" sz="1400">
                <a:latin typeface="Arial"/>
              </a:rPr>
              <a:t>6.MONGO_GIZWITS_EVENT: mongodb://localhost:27017/gizwits_event </a:t>
            </a:r>
            <a:r>
              <a:rPr lang="en-US" sz="1400">
                <a:latin typeface="Arial"/>
              </a:rPr>
              <a:t>为 </a:t>
            </a:r>
            <a:r>
              <a:rPr lang="en-US" sz="1400">
                <a:latin typeface="Arial"/>
              </a:rPr>
              <a:t>mongo gizwits_event </a:t>
            </a:r>
            <a:r>
              <a:rPr lang="en-US" sz="1400">
                <a:latin typeface="Arial"/>
              </a:rPr>
              <a:t>数据库的 配置 </a:t>
            </a:r>
            <a:r>
              <a:rPr lang="en-US" sz="1400">
                <a:latin typeface="Arial"/>
              </a:rPr>
              <a:t>url</a:t>
            </a:r>
            <a:r>
              <a:rPr lang="en-US" sz="1400">
                <a:latin typeface="Arial"/>
              </a:rPr>
              <a:t>。</a:t>
            </a:r>
            <a:endParaRPr/>
          </a:p>
          <a:p>
            <a:r>
              <a:rPr lang="en-US" sz="1400">
                <a:latin typeface="Arial"/>
              </a:rPr>
              <a:t>7.EVENT_QUEUE: amqp://guest:guest@localhost:5672/%2f </a:t>
            </a:r>
            <a:r>
              <a:rPr lang="en-US" sz="1400">
                <a:latin typeface="Arial"/>
              </a:rPr>
              <a:t>为</a:t>
            </a:r>
            <a:r>
              <a:rPr lang="en-US" sz="1400">
                <a:latin typeface="Arial"/>
              </a:rPr>
              <a:t>rabbitmq url </a:t>
            </a:r>
            <a:r>
              <a:rPr lang="en-US" sz="1400">
                <a:latin typeface="Arial"/>
              </a:rPr>
              <a:t>配置。</a:t>
            </a:r>
            <a:endParaRPr/>
          </a:p>
          <a:p>
            <a:r>
              <a:rPr lang="en-US" sz="1400">
                <a:latin typeface="Arial"/>
              </a:rPr>
              <a:t>8.REDIS_URL: redis://redis:6379/0 </a:t>
            </a:r>
            <a:r>
              <a:rPr lang="en-US" sz="1400">
                <a:latin typeface="Arial"/>
              </a:rPr>
              <a:t>为</a:t>
            </a:r>
            <a:r>
              <a:rPr lang="en-US" sz="1400">
                <a:latin typeface="Arial"/>
              </a:rPr>
              <a:t>redis </a:t>
            </a:r>
            <a:r>
              <a:rPr lang="en-US" sz="1400">
                <a:latin typeface="Arial"/>
              </a:rPr>
              <a:t>相关</a:t>
            </a:r>
            <a:r>
              <a:rPr lang="en-US" sz="1400">
                <a:latin typeface="Arial"/>
              </a:rPr>
              <a:t>url</a:t>
            </a:r>
            <a:r>
              <a:rPr lang="en-US" sz="1400">
                <a:latin typeface="Arial"/>
              </a:rPr>
              <a:t>配置。</a:t>
            </a:r>
            <a:endParaRPr/>
          </a:p>
          <a:p>
            <a:r>
              <a:rPr lang="en-US" sz="1400">
                <a:latin typeface="Arial"/>
              </a:rPr>
              <a:t>9.LOGGER_ENTAPI: {"level": "INFO", "class": "logging.StreamHandler", "formatter": "standard"} </a:t>
            </a:r>
            <a:r>
              <a:rPr lang="en-US" sz="1400">
                <a:latin typeface="Arial"/>
              </a:rPr>
              <a:t>为企业 </a:t>
            </a:r>
            <a:r>
              <a:rPr lang="en-US" sz="1400">
                <a:latin typeface="Arial"/>
              </a:rPr>
              <a:t>API</a:t>
            </a:r>
            <a:r>
              <a:rPr lang="en-US" sz="1400">
                <a:latin typeface="Arial"/>
              </a:rPr>
              <a:t>的日志配置。</a:t>
            </a:r>
            <a:endParaRPr/>
          </a:p>
          <a:p>
            <a:r>
              <a:rPr lang="en-US" sz="1400">
                <a:latin typeface="Arial"/>
              </a:rPr>
              <a:t>10.HTTP_OTA_SERVICE_URL: http://ota </a:t>
            </a:r>
            <a:r>
              <a:rPr lang="en-US" sz="1400">
                <a:latin typeface="Arial"/>
              </a:rPr>
              <a:t>为请求 </a:t>
            </a:r>
            <a:r>
              <a:rPr lang="en-US" sz="1400">
                <a:latin typeface="Arial"/>
              </a:rPr>
              <a:t>OTA </a:t>
            </a:r>
            <a:r>
              <a:rPr lang="en-US" sz="1400">
                <a:latin typeface="Arial"/>
              </a:rPr>
              <a:t>服务。</a:t>
            </a:r>
            <a:endParaRPr/>
          </a:p>
          <a:p>
            <a:r>
              <a:rPr lang="en-US" sz="1400">
                <a:latin typeface="Arial"/>
              </a:rPr>
              <a:t>11.RAW_API_HOST: http://rtbd/rtdata/v1  </a:t>
            </a:r>
            <a:r>
              <a:rPr lang="en-US" sz="1400">
                <a:latin typeface="Arial"/>
              </a:rPr>
              <a:t>为请求 </a:t>
            </a:r>
            <a:r>
              <a:rPr lang="en-US" sz="1400">
                <a:latin typeface="Arial"/>
              </a:rPr>
              <a:t>rbtd api</a:t>
            </a:r>
            <a:r>
              <a:rPr lang="en-US" sz="1400">
                <a:latin typeface="Arial"/>
              </a:rPr>
              <a:t>服务。</a:t>
            </a:r>
            <a:endParaRPr/>
          </a:p>
          <a:p>
            <a:r>
              <a:rPr lang="en-US" sz="1400">
                <a:latin typeface="Arial"/>
              </a:rPr>
              <a:t>12.AGG_API_URL: http://agg </a:t>
            </a:r>
            <a:r>
              <a:rPr lang="en-US" sz="1400">
                <a:latin typeface="Arial"/>
              </a:rPr>
              <a:t>为请求聚合服务 </a:t>
            </a:r>
            <a:r>
              <a:rPr lang="en-US" sz="1400">
                <a:latin typeface="Arial"/>
              </a:rPr>
              <a:t>url</a:t>
            </a:r>
            <a:r>
              <a:rPr lang="en-US" sz="1400">
                <a:latin typeface="Arial"/>
              </a:rPr>
              <a:t>。</a:t>
            </a:r>
            <a:endParaRPr/>
          </a:p>
          <a:p>
            <a:endParaRPr/>
          </a:p>
          <a:p>
            <a:endParaRPr/>
          </a:p>
          <a:p>
            <a:endParaRPr/>
          </a:p>
          <a:p>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9" name="CustomShape 1"/>
          <p:cNvSpPr/>
          <p:nvPr/>
        </p:nvSpPr>
        <p:spPr>
          <a:xfrm>
            <a:off x="3087360" y="202320"/>
            <a:ext cx="3535560" cy="732600"/>
          </a:xfrm>
          <a:prstGeom prst="rect">
            <a:avLst/>
          </a:prstGeom>
          <a:noFill/>
          <a:ln>
            <a:noFill/>
          </a:ln>
        </p:spPr>
        <p:txBody>
          <a:bodyPr lIns="0" rIns="0" tIns="0" bIns="0" anchor="ctr"/>
          <a:p>
            <a:pPr algn="ctr">
              <a:lnSpc>
                <a:spcPct val="100000"/>
              </a:lnSpc>
            </a:pPr>
            <a:r>
              <a:rPr lang="en-US" sz="4400">
                <a:latin typeface="Arial"/>
              </a:rPr>
              <a:t>如何布署？</a:t>
            </a:r>
            <a:endParaRPr/>
          </a:p>
        </p:txBody>
      </p:sp>
      <p:sp>
        <p:nvSpPr>
          <p:cNvPr id="90" name="CustomShape 2"/>
          <p:cNvSpPr/>
          <p:nvPr/>
        </p:nvSpPr>
        <p:spPr>
          <a:xfrm>
            <a:off x="539640" y="1152000"/>
            <a:ext cx="7595280" cy="645480"/>
          </a:xfrm>
          <a:prstGeom prst="rect">
            <a:avLst/>
          </a:prstGeom>
          <a:noFill/>
          <a:ln>
            <a:noFill/>
          </a:ln>
        </p:spPr>
        <p:txBody>
          <a:bodyPr lIns="90000" rIns="90000" tIns="45000" bIns="45000"/>
          <a:p>
            <a:r>
              <a:rPr lang="en-US">
                <a:latin typeface="Arial"/>
              </a:rPr>
              <a:t>请参考 </a:t>
            </a:r>
            <a:r>
              <a:rPr lang="en-US">
                <a:latin typeface="Arial"/>
              </a:rPr>
              <a:t>Open API</a:t>
            </a:r>
            <a:r>
              <a:rPr lang="en-US">
                <a:latin typeface="Arial"/>
              </a:rPr>
              <a:t>的 </a:t>
            </a:r>
            <a:r>
              <a:rPr lang="en-US">
                <a:latin typeface="Arial"/>
              </a:rPr>
              <a:t>Readme </a:t>
            </a:r>
            <a:r>
              <a:rPr lang="en-US">
                <a:latin typeface="Arial"/>
              </a:rPr>
              <a:t>文档说明： </a:t>
            </a:r>
            <a:endParaRPr/>
          </a:p>
          <a:p>
            <a:r>
              <a:rPr lang="en-US">
                <a:latin typeface="Arial"/>
              </a:rPr>
              <a:t>http://wiki.simon-cloud.com.cn/project_other/external-gizwits-gie/gw_enterprise_api/-/tree/master</a:t>
            </a:r>
            <a:endParaRPr/>
          </a:p>
        </p:txBody>
      </p:sp>
      <p:sp>
        <p:nvSpPr>
          <p:cNvPr id="91" name="CustomShape 3"/>
          <p:cNvSpPr/>
          <p:nvPr/>
        </p:nvSpPr>
        <p:spPr>
          <a:xfrm>
            <a:off x="523080" y="1913400"/>
            <a:ext cx="1779840" cy="389520"/>
          </a:xfrm>
          <a:prstGeom prst="rect">
            <a:avLst/>
          </a:prstGeom>
          <a:noFill/>
          <a:ln>
            <a:noFill/>
          </a:ln>
        </p:spPr>
      </p:sp>
      <p:sp>
        <p:nvSpPr>
          <p:cNvPr id="92" name="CustomShape 4"/>
          <p:cNvSpPr/>
          <p:nvPr/>
        </p:nvSpPr>
        <p:spPr>
          <a:xfrm>
            <a:off x="1080720" y="2385720"/>
            <a:ext cx="5542560" cy="3805560"/>
          </a:xfrm>
          <a:prstGeom prst="rect">
            <a:avLst/>
          </a:prstGeom>
          <a:noFill/>
          <a:ln>
            <a:noFill/>
          </a:ln>
        </p:spPr>
        <p:txBody>
          <a:bodyPr lIns="90000" rIns="90000" tIns="45000" bIns="45000"/>
          <a:p>
            <a:endParaRPr/>
          </a:p>
          <a:p>
            <a:endParaRPr/>
          </a:p>
        </p:txBody>
      </p:sp>
      <p:sp>
        <p:nvSpPr>
          <p:cNvPr id="93" name="CustomShape 5"/>
          <p:cNvSpPr/>
          <p:nvPr/>
        </p:nvSpPr>
        <p:spPr>
          <a:xfrm>
            <a:off x="288000" y="6192000"/>
            <a:ext cx="12367080" cy="894240"/>
          </a:xfrm>
          <a:prstGeom prst="rect">
            <a:avLst/>
          </a:prstGeom>
          <a:noFill/>
          <a:ln>
            <a:noFill/>
          </a:ln>
        </p:spPr>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TextShape 1"/>
          <p:cNvSpPr txBox="1"/>
          <p:nvPr/>
        </p:nvSpPr>
        <p:spPr>
          <a:xfrm>
            <a:off x="5040000" y="432000"/>
            <a:ext cx="637920" cy="390600"/>
          </a:xfrm>
          <a:prstGeom prst="rect">
            <a:avLst/>
          </a:prstGeom>
        </p:spPr>
        <p:txBody>
          <a:bodyPr lIns="90000" rIns="90000" tIns="45000" bIns="45000"/>
          <a:p>
            <a:r>
              <a:rPr lang="en-US">
                <a:latin typeface="Arial"/>
              </a:rPr>
              <a:t>业务</a:t>
            </a:r>
            <a:endParaRPr/>
          </a:p>
        </p:txBody>
      </p:sp>
      <p:sp>
        <p:nvSpPr>
          <p:cNvPr id="95" name="TextShape 2"/>
          <p:cNvSpPr txBox="1"/>
          <p:nvPr/>
        </p:nvSpPr>
        <p:spPr>
          <a:xfrm>
            <a:off x="1224000" y="1728000"/>
            <a:ext cx="1755720" cy="991080"/>
          </a:xfrm>
          <a:prstGeom prst="rect">
            <a:avLst/>
          </a:prstGeom>
        </p:spPr>
        <p:txBody>
          <a:bodyPr lIns="90000" rIns="90000" tIns="45000" bIns="45000"/>
          <a:p>
            <a:r>
              <a:rPr lang="en-US">
                <a:latin typeface="Arial"/>
              </a:rPr>
              <a:t>用户管理</a:t>
            </a:r>
            <a:endParaRPr/>
          </a:p>
          <a:p>
            <a:r>
              <a:rPr lang="en-US">
                <a:latin typeface="Arial"/>
              </a:rPr>
              <a:t>* </a:t>
            </a:r>
            <a:r>
              <a:rPr lang="en-US">
                <a:latin typeface="Arial"/>
              </a:rPr>
              <a:t>搜索注册用户</a:t>
            </a:r>
            <a:endParaRPr/>
          </a:p>
          <a:p>
            <a:r>
              <a:rPr lang="en-US">
                <a:latin typeface="Arial"/>
              </a:rPr>
              <a:t>* </a:t>
            </a:r>
            <a:r>
              <a:rPr lang="en-US">
                <a:latin typeface="Arial"/>
              </a:rPr>
              <a:t>搜索绑定用户</a:t>
            </a:r>
            <a:endParaRPr/>
          </a:p>
        </p:txBody>
      </p:sp>
      <p:sp>
        <p:nvSpPr>
          <p:cNvPr id="96" name="TextShape 3"/>
          <p:cNvSpPr txBox="1"/>
          <p:nvPr/>
        </p:nvSpPr>
        <p:spPr>
          <a:xfrm>
            <a:off x="4104000" y="1728000"/>
            <a:ext cx="2670120" cy="1547280"/>
          </a:xfrm>
          <a:prstGeom prst="rect">
            <a:avLst/>
          </a:prstGeom>
        </p:spPr>
        <p:txBody>
          <a:bodyPr lIns="90000" rIns="90000" tIns="45000" bIns="45000"/>
          <a:p>
            <a:r>
              <a:rPr lang="en-US">
                <a:latin typeface="Arial"/>
              </a:rPr>
              <a:t>用户报表</a:t>
            </a:r>
            <a:endParaRPr/>
          </a:p>
          <a:p>
            <a:r>
              <a:rPr lang="en-US">
                <a:latin typeface="Arial"/>
              </a:rPr>
              <a:t>* </a:t>
            </a:r>
            <a:r>
              <a:rPr lang="en-US">
                <a:latin typeface="Arial"/>
              </a:rPr>
              <a:t>企业活跃用户</a:t>
            </a:r>
            <a:endParaRPr/>
          </a:p>
          <a:p>
            <a:r>
              <a:rPr lang="en-US">
                <a:latin typeface="Arial"/>
              </a:rPr>
              <a:t>* </a:t>
            </a:r>
            <a:r>
              <a:rPr lang="en-US">
                <a:latin typeface="Arial"/>
              </a:rPr>
              <a:t>昨日控制设备时段分布</a:t>
            </a:r>
            <a:endParaRPr/>
          </a:p>
          <a:p>
            <a:r>
              <a:rPr lang="en-US">
                <a:latin typeface="Arial"/>
              </a:rPr>
              <a:t>* </a:t>
            </a:r>
            <a:r>
              <a:rPr lang="en-US">
                <a:latin typeface="Arial"/>
              </a:rPr>
              <a:t>用户地理分布</a:t>
            </a:r>
            <a:endParaRPr/>
          </a:p>
          <a:p>
            <a:r>
              <a:rPr lang="en-US">
                <a:latin typeface="Arial"/>
              </a:rPr>
              <a:t>...</a:t>
            </a:r>
            <a:endParaRPr/>
          </a:p>
        </p:txBody>
      </p:sp>
      <p:sp>
        <p:nvSpPr>
          <p:cNvPr id="97" name="TextShape 4"/>
          <p:cNvSpPr txBox="1"/>
          <p:nvPr/>
        </p:nvSpPr>
        <p:spPr>
          <a:xfrm>
            <a:off x="7560000" y="1800000"/>
            <a:ext cx="1755720" cy="1847520"/>
          </a:xfrm>
          <a:prstGeom prst="rect">
            <a:avLst/>
          </a:prstGeom>
        </p:spPr>
        <p:txBody>
          <a:bodyPr lIns="90000" rIns="90000" tIns="45000" bIns="45000"/>
          <a:p>
            <a:r>
              <a:rPr lang="en-US">
                <a:latin typeface="Arial"/>
              </a:rPr>
              <a:t>产品管理</a:t>
            </a:r>
            <a:endParaRPr/>
          </a:p>
          <a:p>
            <a:r>
              <a:rPr lang="en-US">
                <a:latin typeface="Arial"/>
              </a:rPr>
              <a:t>* </a:t>
            </a:r>
            <a:r>
              <a:rPr lang="en-US">
                <a:latin typeface="Arial"/>
              </a:rPr>
              <a:t>关联产品</a:t>
            </a:r>
            <a:endParaRPr/>
          </a:p>
          <a:p>
            <a:r>
              <a:rPr lang="en-US">
                <a:latin typeface="Arial"/>
              </a:rPr>
              <a:t>* </a:t>
            </a:r>
            <a:r>
              <a:rPr lang="en-US">
                <a:latin typeface="Arial"/>
              </a:rPr>
              <a:t>取消产品关联</a:t>
            </a:r>
            <a:endParaRPr/>
          </a:p>
          <a:p>
            <a:r>
              <a:rPr lang="en-US">
                <a:latin typeface="Arial"/>
              </a:rPr>
              <a:t>* </a:t>
            </a:r>
            <a:r>
              <a:rPr lang="en-US">
                <a:latin typeface="Arial"/>
              </a:rPr>
              <a:t>获取 </a:t>
            </a:r>
            <a:r>
              <a:rPr lang="en-US">
                <a:latin typeface="Arial"/>
              </a:rPr>
              <a:t>token</a:t>
            </a:r>
            <a:endParaRPr/>
          </a:p>
          <a:p>
            <a:r>
              <a:rPr lang="en-US">
                <a:latin typeface="Arial"/>
              </a:rPr>
              <a:t>* </a:t>
            </a:r>
            <a:r>
              <a:rPr lang="en-US">
                <a:latin typeface="Arial"/>
              </a:rPr>
              <a:t>获取产品列表</a:t>
            </a:r>
            <a:endParaRPr/>
          </a:p>
          <a:p>
            <a:r>
              <a:rPr lang="en-US">
                <a:latin typeface="Arial"/>
              </a:rPr>
              <a:t>...</a:t>
            </a:r>
            <a:endParaRPr/>
          </a:p>
        </p:txBody>
      </p:sp>
      <p:sp>
        <p:nvSpPr>
          <p:cNvPr id="98" name="TextShape 5"/>
          <p:cNvSpPr txBox="1"/>
          <p:nvPr/>
        </p:nvSpPr>
        <p:spPr>
          <a:xfrm>
            <a:off x="1224000" y="4176000"/>
            <a:ext cx="2212920" cy="1847520"/>
          </a:xfrm>
          <a:prstGeom prst="rect">
            <a:avLst/>
          </a:prstGeom>
        </p:spPr>
        <p:txBody>
          <a:bodyPr lIns="90000" rIns="90000" tIns="45000" bIns="45000"/>
          <a:p>
            <a:r>
              <a:rPr lang="en-US">
                <a:latin typeface="Arial"/>
              </a:rPr>
              <a:t>设备分组</a:t>
            </a:r>
            <a:endParaRPr/>
          </a:p>
          <a:p>
            <a:r>
              <a:rPr lang="en-US">
                <a:latin typeface="Arial"/>
              </a:rPr>
              <a:t>* </a:t>
            </a:r>
            <a:r>
              <a:rPr lang="en-US">
                <a:latin typeface="Arial"/>
              </a:rPr>
              <a:t>获取设备树状结构</a:t>
            </a:r>
            <a:endParaRPr/>
          </a:p>
          <a:p>
            <a:r>
              <a:rPr lang="en-US">
                <a:latin typeface="Arial"/>
              </a:rPr>
              <a:t>* </a:t>
            </a:r>
            <a:r>
              <a:rPr lang="en-US">
                <a:latin typeface="Arial"/>
              </a:rPr>
              <a:t>创建设备组</a:t>
            </a:r>
            <a:endParaRPr/>
          </a:p>
          <a:p>
            <a:r>
              <a:rPr lang="en-US">
                <a:latin typeface="Arial"/>
              </a:rPr>
              <a:t>* </a:t>
            </a:r>
            <a:r>
              <a:rPr lang="en-US">
                <a:latin typeface="Arial"/>
              </a:rPr>
              <a:t>删除设备组</a:t>
            </a:r>
            <a:endParaRPr/>
          </a:p>
          <a:p>
            <a:r>
              <a:rPr lang="en-US">
                <a:latin typeface="Arial"/>
              </a:rPr>
              <a:t>* </a:t>
            </a:r>
            <a:r>
              <a:rPr lang="en-US">
                <a:latin typeface="Arial"/>
              </a:rPr>
              <a:t>更新设备组</a:t>
            </a:r>
            <a:endParaRPr/>
          </a:p>
          <a:p>
            <a:r>
              <a:rPr lang="en-US">
                <a:latin typeface="Arial"/>
              </a:rPr>
              <a:t>...</a:t>
            </a:r>
            <a:endParaRPr/>
          </a:p>
        </p:txBody>
      </p:sp>
      <p:sp>
        <p:nvSpPr>
          <p:cNvPr id="99" name="TextShape 6"/>
          <p:cNvSpPr txBox="1"/>
          <p:nvPr/>
        </p:nvSpPr>
        <p:spPr>
          <a:xfrm>
            <a:off x="4248000" y="4176000"/>
            <a:ext cx="1984320" cy="1847520"/>
          </a:xfrm>
          <a:prstGeom prst="rect">
            <a:avLst/>
          </a:prstGeom>
        </p:spPr>
        <p:txBody>
          <a:bodyPr lIns="90000" rIns="90000" tIns="45000" bIns="45000"/>
          <a:p>
            <a:r>
              <a:rPr lang="en-US">
                <a:latin typeface="Arial"/>
              </a:rPr>
              <a:t>设备管理</a:t>
            </a:r>
            <a:endParaRPr/>
          </a:p>
          <a:p>
            <a:r>
              <a:rPr lang="en-US">
                <a:latin typeface="Arial"/>
              </a:rPr>
              <a:t>* </a:t>
            </a:r>
            <a:r>
              <a:rPr lang="en-US">
                <a:latin typeface="Arial"/>
              </a:rPr>
              <a:t>获取设备信息</a:t>
            </a:r>
            <a:endParaRPr/>
          </a:p>
          <a:p>
            <a:r>
              <a:rPr lang="en-US">
                <a:latin typeface="Arial"/>
              </a:rPr>
              <a:t>* </a:t>
            </a:r>
            <a:r>
              <a:rPr lang="en-US">
                <a:latin typeface="Arial"/>
              </a:rPr>
              <a:t>远程控制</a:t>
            </a:r>
            <a:endParaRPr/>
          </a:p>
          <a:p>
            <a:r>
              <a:rPr lang="en-US">
                <a:latin typeface="Arial"/>
              </a:rPr>
              <a:t>* </a:t>
            </a:r>
            <a:r>
              <a:rPr lang="en-US">
                <a:latin typeface="Arial"/>
              </a:rPr>
              <a:t>设备上下线记录</a:t>
            </a:r>
            <a:endParaRPr/>
          </a:p>
          <a:p>
            <a:r>
              <a:rPr lang="en-US">
                <a:latin typeface="Arial"/>
              </a:rPr>
              <a:t>* </a:t>
            </a:r>
            <a:r>
              <a:rPr lang="en-US">
                <a:latin typeface="Arial"/>
              </a:rPr>
              <a:t>设备通信日志</a:t>
            </a:r>
            <a:endParaRPr/>
          </a:p>
          <a:p>
            <a:r>
              <a:rPr lang="en-US">
                <a:latin typeface="Arial"/>
              </a:rPr>
              <a:t>...</a:t>
            </a:r>
            <a:endParaRPr/>
          </a:p>
        </p:txBody>
      </p:sp>
      <p:sp>
        <p:nvSpPr>
          <p:cNvPr id="100" name="TextShape 7"/>
          <p:cNvSpPr txBox="1"/>
          <p:nvPr/>
        </p:nvSpPr>
        <p:spPr>
          <a:xfrm>
            <a:off x="7416000" y="4104000"/>
            <a:ext cx="1755720" cy="1591560"/>
          </a:xfrm>
          <a:prstGeom prst="rect">
            <a:avLst/>
          </a:prstGeom>
        </p:spPr>
        <p:txBody>
          <a:bodyPr lIns="90000" rIns="90000" tIns="45000" bIns="45000"/>
          <a:p>
            <a:r>
              <a:rPr lang="en-US">
                <a:latin typeface="Arial"/>
              </a:rPr>
              <a:t>OTA</a:t>
            </a:r>
            <a:r>
              <a:rPr lang="en-US">
                <a:latin typeface="Arial"/>
              </a:rPr>
              <a:t>管理</a:t>
            </a:r>
            <a:endParaRPr/>
          </a:p>
          <a:p>
            <a:r>
              <a:rPr lang="en-US">
                <a:latin typeface="Arial"/>
              </a:rPr>
              <a:t>* </a:t>
            </a:r>
            <a:r>
              <a:rPr lang="en-US">
                <a:latin typeface="Arial"/>
              </a:rPr>
              <a:t>搜索固件列表</a:t>
            </a:r>
            <a:endParaRPr/>
          </a:p>
          <a:p>
            <a:r>
              <a:rPr lang="en-US">
                <a:latin typeface="Arial"/>
              </a:rPr>
              <a:t>* </a:t>
            </a:r>
            <a:r>
              <a:rPr lang="en-US">
                <a:latin typeface="Arial"/>
              </a:rPr>
              <a:t>创建固件</a:t>
            </a:r>
            <a:endParaRPr/>
          </a:p>
          <a:p>
            <a:r>
              <a:rPr lang="en-US">
                <a:latin typeface="Arial"/>
              </a:rPr>
              <a:t>* </a:t>
            </a:r>
            <a:r>
              <a:rPr lang="en-US">
                <a:latin typeface="Arial"/>
              </a:rPr>
              <a:t>开始验证固件</a:t>
            </a:r>
            <a:endParaRPr/>
          </a:p>
          <a:p>
            <a:r>
              <a:rPr lang="en-US">
                <a:latin typeface="Arial"/>
              </a:rPr>
              <a:t>…</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