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单击鼠标编辑标题文字格式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单击鼠标编辑大纲文字格式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第二个大纲级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第三大纲级别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第四大纲级别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第五大纲级别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第六大纲级别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第七大纲级别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单击鼠标编辑标题文字格式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单击鼠标编辑大纲文字格式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第二个大纲级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第三大纲级别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第四大纲级别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第五大纲级别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第六大纲级别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第七大纲级别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Inner API</a:t>
            </a:r>
            <a:r>
              <a:rPr lang="en-US" sz="4400">
                <a:latin typeface="Arial"/>
              </a:rPr>
              <a:t>培训文档 </a:t>
            </a: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200">
                <a:latin typeface="Arial"/>
              </a:rPr>
              <a:t>Paul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Inner API</a:t>
            </a:r>
            <a:r>
              <a:rPr lang="en-US" sz="4400">
                <a:latin typeface="Arial"/>
              </a:rPr>
              <a:t>的背景</a:t>
            </a:r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1050840" y="1728000"/>
            <a:ext cx="8897760" cy="129132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像 </a:t>
            </a:r>
            <a:r>
              <a:rPr lang="en-US">
                <a:latin typeface="Arial"/>
              </a:rPr>
              <a:t>Open API,</a:t>
            </a:r>
            <a:r>
              <a:rPr lang="en-US">
                <a:latin typeface="Arial"/>
              </a:rPr>
              <a:t>统一运营平台、企业 </a:t>
            </a:r>
            <a:r>
              <a:rPr lang="en-US">
                <a:latin typeface="Arial"/>
              </a:rPr>
              <a:t>API </a:t>
            </a:r>
            <a:r>
              <a:rPr lang="en-US">
                <a:latin typeface="Arial"/>
              </a:rPr>
              <a:t>都有通用的业务属性，如数据点的创建修改</a:t>
            </a:r>
            <a:endParaRPr/>
          </a:p>
          <a:p>
            <a:r>
              <a:rPr lang="en-US">
                <a:latin typeface="Arial"/>
              </a:rPr>
              <a:t>、 </a:t>
            </a:r>
            <a:r>
              <a:rPr lang="en-US">
                <a:latin typeface="Arial"/>
              </a:rPr>
              <a:t>App</a:t>
            </a:r>
            <a:r>
              <a:rPr lang="en-US">
                <a:latin typeface="Arial"/>
              </a:rPr>
              <a:t>用户的管理、产品属性的管理等，若都在各自服务去开发一套，则不利于当</a:t>
            </a:r>
            <a:endParaRPr/>
          </a:p>
          <a:p>
            <a:r>
              <a:rPr lang="en-US">
                <a:latin typeface="Arial"/>
              </a:rPr>
              <a:t>前代码的维护性，于是抽象出了 </a:t>
            </a:r>
            <a:r>
              <a:rPr lang="en-US">
                <a:latin typeface="Arial"/>
              </a:rPr>
              <a:t>Inner API </a:t>
            </a:r>
            <a:r>
              <a:rPr lang="en-US">
                <a:latin typeface="Arial"/>
              </a:rPr>
              <a:t>去作为当前内部业务的通用调用的管理。如</a:t>
            </a:r>
            <a:endParaRPr/>
          </a:p>
          <a:p>
            <a:r>
              <a:rPr lang="en-US">
                <a:latin typeface="Arial"/>
              </a:rPr>
              <a:t>图所示：</a:t>
            </a:r>
            <a:endParaRPr/>
          </a:p>
        </p:txBody>
      </p:sp>
      <p:pic>
        <p:nvPicPr>
          <p:cNvPr id="76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379960" y="3744000"/>
            <a:ext cx="5324040" cy="2733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216000" y="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目录结构介绍</a:t>
            </a:r>
            <a:endParaRPr/>
          </a:p>
        </p:txBody>
      </p:sp>
      <p:sp>
        <p:nvSpPr>
          <p:cNvPr id="78" name="CustomShape 2"/>
          <p:cNvSpPr/>
          <p:nvPr/>
        </p:nvSpPr>
        <p:spPr>
          <a:xfrm>
            <a:off x="864000" y="1243440"/>
            <a:ext cx="2003040" cy="5020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 sz="1050">
                <a:latin typeface="Arial"/>
              </a:rPr>
              <a:t>.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consumer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deploy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docs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gizwits_site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gw_inner_api</a:t>
            </a:r>
            <a:endParaRPr/>
          </a:p>
          <a:p>
            <a:r>
              <a:rPr lang="en-US" sz="1050">
                <a:latin typeface="Arial"/>
              </a:rPr>
              <a:t>│   └── </a:t>
            </a:r>
            <a:r>
              <a:rPr lang="en-US" sz="1050">
                <a:latin typeface="Arial"/>
              </a:rPr>
              <a:t>common</a:t>
            </a:r>
            <a:endParaRPr/>
          </a:p>
          <a:p>
            <a:r>
              <a:rPr lang="en-US" sz="1050">
                <a:latin typeface="Arial"/>
              </a:rPr>
              <a:t>│       └── </a:t>
            </a:r>
            <a:r>
              <a:rPr lang="en-US" sz="1050">
                <a:latin typeface="Arial"/>
              </a:rPr>
              <a:t>consul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inner_api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management</a:t>
            </a:r>
            <a:endParaRPr/>
          </a:p>
          <a:p>
            <a:r>
              <a:rPr lang="en-US" sz="1050">
                <a:latin typeface="Arial"/>
              </a:rPr>
              <a:t>│   │   └── </a:t>
            </a:r>
            <a:r>
              <a:rPr lang="en-US" sz="1050">
                <a:latin typeface="Arial"/>
              </a:rPr>
              <a:t>commands</a:t>
            </a:r>
            <a:endParaRPr/>
          </a:p>
          <a:p>
            <a:r>
              <a:rPr lang="en-US" sz="1050">
                <a:latin typeface="Arial"/>
              </a:rPr>
              <a:t>│   └── </a:t>
            </a:r>
            <a:r>
              <a:rPr lang="en-US" sz="1050">
                <a:latin typeface="Arial"/>
              </a:rPr>
              <a:t>tests</a:t>
            </a:r>
            <a:endParaRPr/>
          </a:p>
          <a:p>
            <a:r>
              <a:rPr lang="en-US" sz="1050">
                <a:latin typeface="Arial"/>
              </a:rPr>
              <a:t>│       └── </a:t>
            </a:r>
            <a:r>
              <a:rPr lang="en-US" sz="1050">
                <a:latin typeface="Arial"/>
              </a:rPr>
              <a:t>user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openplatform</a:t>
            </a:r>
            <a:endParaRPr/>
          </a:p>
          <a:p>
            <a:r>
              <a:rPr lang="en-US" sz="1050">
                <a:latin typeface="Arial"/>
              </a:rPr>
              <a:t>│   └── </a:t>
            </a:r>
            <a:r>
              <a:rPr lang="en-US" sz="1050">
                <a:latin typeface="Arial"/>
              </a:rPr>
              <a:t>management</a:t>
            </a:r>
            <a:endParaRPr/>
          </a:p>
          <a:p>
            <a:r>
              <a:rPr lang="en-US" sz="1050">
                <a:latin typeface="Arial"/>
              </a:rPr>
              <a:t>│       └── </a:t>
            </a:r>
            <a:r>
              <a:rPr lang="en-US" sz="1050">
                <a:latin typeface="Arial"/>
              </a:rPr>
              <a:t>commands</a:t>
            </a:r>
            <a:endParaRPr/>
          </a:p>
          <a:p>
            <a:r>
              <a:rPr lang="en-US" sz="1050">
                <a:latin typeface="Arial"/>
              </a:rPr>
              <a:t>└── </a:t>
            </a:r>
            <a:r>
              <a:rPr lang="en-US" sz="1050">
                <a:latin typeface="Arial"/>
              </a:rPr>
              <a:t>script</a:t>
            </a:r>
            <a:endParaRPr/>
          </a:p>
        </p:txBody>
      </p:sp>
      <p:sp>
        <p:nvSpPr>
          <p:cNvPr id="79" name="CustomShape 3"/>
          <p:cNvSpPr/>
          <p:nvPr/>
        </p:nvSpPr>
        <p:spPr>
          <a:xfrm>
            <a:off x="3024000" y="1368000"/>
            <a:ext cx="6407640" cy="493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 sz="1400">
                <a:latin typeface="Arial"/>
              </a:rPr>
              <a:t>1.Consumer </a:t>
            </a:r>
            <a:r>
              <a:rPr lang="en-US" sz="1400">
                <a:latin typeface="Arial"/>
              </a:rPr>
              <a:t>目录主要是对产品名称发生变更的时候，对数据点的产品名称进行变更处理。</a:t>
            </a:r>
            <a:endParaRPr/>
          </a:p>
          <a:p>
            <a:r>
              <a:rPr lang="en-US" sz="1400">
                <a:latin typeface="Arial"/>
              </a:rPr>
              <a:t>2. Deploy </a:t>
            </a:r>
            <a:r>
              <a:rPr lang="en-US" sz="1400">
                <a:latin typeface="Arial"/>
              </a:rPr>
              <a:t>主要放 </a:t>
            </a:r>
            <a:r>
              <a:rPr lang="en-US" sz="1400">
                <a:latin typeface="Arial"/>
              </a:rPr>
              <a:t>inner api </a:t>
            </a:r>
            <a:r>
              <a:rPr lang="en-US" sz="1400">
                <a:latin typeface="Arial"/>
              </a:rPr>
              <a:t>的依赖库的安装 </a:t>
            </a:r>
            <a:r>
              <a:rPr lang="en-US" sz="1400">
                <a:latin typeface="Arial"/>
              </a:rPr>
              <a:t>requirements.txt</a:t>
            </a:r>
            <a:r>
              <a:rPr lang="en-US" sz="1400">
                <a:latin typeface="Arial"/>
              </a:rPr>
              <a:t>的文件。</a:t>
            </a:r>
            <a:endParaRPr/>
          </a:p>
          <a:p>
            <a:r>
              <a:rPr lang="en-US" sz="1400">
                <a:latin typeface="Arial"/>
              </a:rPr>
              <a:t>3. docs </a:t>
            </a:r>
            <a:r>
              <a:rPr lang="en-US" sz="1400">
                <a:latin typeface="Arial"/>
              </a:rPr>
              <a:t>主要放 </a:t>
            </a:r>
            <a:r>
              <a:rPr lang="en-US" sz="1400">
                <a:latin typeface="Arial"/>
              </a:rPr>
              <a:t>inner api</a:t>
            </a:r>
            <a:r>
              <a:rPr lang="en-US" sz="1400">
                <a:latin typeface="Arial"/>
              </a:rPr>
              <a:t>的 </a:t>
            </a:r>
            <a:r>
              <a:rPr lang="en-US" sz="1400">
                <a:latin typeface="Arial"/>
              </a:rPr>
              <a:t>swagger </a:t>
            </a:r>
            <a:r>
              <a:rPr lang="en-US" sz="1400">
                <a:latin typeface="Arial"/>
              </a:rPr>
              <a:t>文档说明。</a:t>
            </a:r>
            <a:endParaRPr/>
          </a:p>
          <a:p>
            <a:r>
              <a:rPr lang="en-US" sz="1400">
                <a:latin typeface="Arial"/>
              </a:rPr>
              <a:t>4. gizwits_site </a:t>
            </a:r>
            <a:r>
              <a:rPr lang="en-US" sz="1400">
                <a:latin typeface="Arial"/>
              </a:rPr>
              <a:t>的介绍忽略。</a:t>
            </a:r>
            <a:endParaRPr/>
          </a:p>
          <a:p>
            <a:r>
              <a:rPr lang="en-US" sz="1400">
                <a:latin typeface="Arial"/>
              </a:rPr>
              <a:t>5. gw_inner_api </a:t>
            </a:r>
            <a:r>
              <a:rPr lang="en-US" sz="1400">
                <a:latin typeface="Arial"/>
              </a:rPr>
              <a:t>为 </a:t>
            </a:r>
            <a:r>
              <a:rPr lang="en-US" sz="1400">
                <a:latin typeface="Arial"/>
              </a:rPr>
              <a:t>Inner API</a:t>
            </a:r>
            <a:r>
              <a:rPr lang="en-US" sz="1400">
                <a:latin typeface="Arial"/>
              </a:rPr>
              <a:t>的入口，包括了 </a:t>
            </a:r>
            <a:r>
              <a:rPr lang="en-US" sz="1400">
                <a:latin typeface="Arial"/>
              </a:rPr>
              <a:t>consul</a:t>
            </a:r>
            <a:r>
              <a:rPr lang="en-US" sz="1400">
                <a:latin typeface="Arial"/>
              </a:rPr>
              <a:t>的基础类方法。</a:t>
            </a:r>
            <a:endParaRPr/>
          </a:p>
          <a:p>
            <a:r>
              <a:rPr lang="en-US" sz="1400">
                <a:latin typeface="Arial"/>
              </a:rPr>
              <a:t>6. inner_api</a:t>
            </a:r>
            <a:r>
              <a:rPr lang="en-US" sz="1400">
                <a:latin typeface="Arial"/>
              </a:rPr>
              <a:t>的目录介绍如下</a:t>
            </a:r>
            <a:endParaRPr/>
          </a:p>
          <a:p>
            <a:r>
              <a:rPr lang="en-US" sz="1400">
                <a:latin typeface="Arial"/>
              </a:rPr>
              <a:t>* management </a:t>
            </a:r>
            <a:r>
              <a:rPr lang="en-US" sz="1400">
                <a:latin typeface="Arial"/>
              </a:rPr>
              <a:t>主要做数据迁移或者命令执行的脚本。</a:t>
            </a:r>
            <a:endParaRPr/>
          </a:p>
          <a:p>
            <a:r>
              <a:rPr lang="en-US" sz="1400">
                <a:latin typeface="Arial"/>
              </a:rPr>
              <a:t>* tests </a:t>
            </a:r>
            <a:r>
              <a:rPr lang="en-US" sz="1400">
                <a:latin typeface="Arial"/>
              </a:rPr>
              <a:t>为</a:t>
            </a:r>
            <a:r>
              <a:rPr lang="en-US" sz="1400">
                <a:latin typeface="Arial"/>
              </a:rPr>
              <a:t>innerapi</a:t>
            </a:r>
            <a:r>
              <a:rPr lang="en-US" sz="1400">
                <a:latin typeface="Arial"/>
              </a:rPr>
              <a:t>的单元测试。</a:t>
            </a:r>
            <a:endParaRPr/>
          </a:p>
          <a:p>
            <a:r>
              <a:rPr lang="en-US" sz="1400">
                <a:latin typeface="Arial"/>
              </a:rPr>
              <a:t>* views.py </a:t>
            </a:r>
            <a:r>
              <a:rPr lang="en-US" sz="1400">
                <a:latin typeface="Arial"/>
              </a:rPr>
              <a:t>为 </a:t>
            </a:r>
            <a:r>
              <a:rPr lang="en-US" sz="1400">
                <a:latin typeface="Arial"/>
              </a:rPr>
              <a:t>innerapi </a:t>
            </a:r>
            <a:r>
              <a:rPr lang="en-US" sz="1400">
                <a:latin typeface="Arial"/>
              </a:rPr>
              <a:t>的业务控制层逻辑。</a:t>
            </a:r>
            <a:endParaRPr/>
          </a:p>
          <a:p>
            <a:r>
              <a:rPr lang="en-US" sz="1400">
                <a:latin typeface="Arial"/>
              </a:rPr>
              <a:t>* srv_user_center.py </a:t>
            </a:r>
            <a:r>
              <a:rPr lang="en-US" sz="1400">
                <a:latin typeface="Arial"/>
              </a:rPr>
              <a:t>为请求用户中心服务的 </a:t>
            </a:r>
            <a:r>
              <a:rPr lang="en-US" sz="1400">
                <a:latin typeface="Arial"/>
              </a:rPr>
              <a:t>http </a:t>
            </a:r>
            <a:r>
              <a:rPr lang="en-US" sz="1400">
                <a:latin typeface="Arial"/>
              </a:rPr>
              <a:t>请求函数类。</a:t>
            </a:r>
            <a:endParaRPr/>
          </a:p>
          <a:p>
            <a:r>
              <a:rPr lang="en-US" sz="1400">
                <a:latin typeface="Arial"/>
              </a:rPr>
              <a:t>* m2m_view </a:t>
            </a:r>
            <a:r>
              <a:rPr lang="en-US" sz="1400">
                <a:latin typeface="Arial"/>
              </a:rPr>
              <a:t>为 </a:t>
            </a:r>
            <a:r>
              <a:rPr lang="en-US" sz="1400">
                <a:latin typeface="Arial"/>
              </a:rPr>
              <a:t>m2m</a:t>
            </a:r>
            <a:r>
              <a:rPr lang="en-US" sz="1400">
                <a:latin typeface="Arial"/>
              </a:rPr>
              <a:t>的内部操作的业务逻辑。</a:t>
            </a:r>
            <a:endParaRPr/>
          </a:p>
          <a:p>
            <a:r>
              <a:rPr lang="en-US" sz="1400">
                <a:latin typeface="Arial"/>
              </a:rPr>
              <a:t>* product_view </a:t>
            </a:r>
            <a:r>
              <a:rPr lang="en-US" sz="1400">
                <a:latin typeface="Arial"/>
              </a:rPr>
              <a:t>为产品操作的业务逻辑</a:t>
            </a:r>
            <a:endParaRPr/>
          </a:p>
          <a:p>
            <a:r>
              <a:rPr lang="en-US" sz="1400">
                <a:latin typeface="Arial"/>
              </a:rPr>
              <a:t>7.openplatform </a:t>
            </a:r>
            <a:r>
              <a:rPr lang="en-US" sz="1400">
                <a:latin typeface="Arial"/>
              </a:rPr>
              <a:t>目录忽略介绍。</a:t>
            </a:r>
            <a:endParaRPr/>
          </a:p>
          <a:p>
            <a:r>
              <a:rPr lang="en-US" sz="1400">
                <a:latin typeface="Arial"/>
              </a:rPr>
              <a:t>8. script </a:t>
            </a:r>
            <a:r>
              <a:rPr lang="en-US" sz="1400">
                <a:latin typeface="Arial"/>
              </a:rPr>
              <a:t>为构建镜像的 </a:t>
            </a:r>
            <a:r>
              <a:rPr lang="en-US" sz="1400">
                <a:latin typeface="Arial"/>
              </a:rPr>
              <a:t>shell </a:t>
            </a:r>
            <a:r>
              <a:rPr lang="en-US" sz="1400">
                <a:latin typeface="Arial"/>
              </a:rPr>
              <a:t>脚本命令。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2186280" y="-150120"/>
            <a:ext cx="6741360" cy="13017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Inner API </a:t>
            </a:r>
            <a:r>
              <a:rPr lang="en-US" sz="4400">
                <a:latin typeface="Arial"/>
              </a:rPr>
              <a:t>环境变量介绍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1080000" y="1296000"/>
            <a:ext cx="9023040" cy="6294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 sz="1400">
                <a:latin typeface="Arial"/>
              </a:rPr>
              <a:t>1. DEBUG: True Debug</a:t>
            </a:r>
            <a:r>
              <a:rPr lang="en-US" sz="1400">
                <a:latin typeface="Arial"/>
              </a:rPr>
              <a:t>为调试模式，当设置为</a:t>
            </a:r>
            <a:r>
              <a:rPr lang="en-US" sz="1400">
                <a:latin typeface="Arial"/>
              </a:rPr>
              <a:t>true</a:t>
            </a:r>
            <a:r>
              <a:rPr lang="en-US" sz="1400">
                <a:latin typeface="Arial"/>
              </a:rPr>
              <a:t>的时候，我们使用</a:t>
            </a:r>
            <a:r>
              <a:rPr lang="en-US" sz="1400">
                <a:latin typeface="Arial"/>
              </a:rPr>
              <a:t>runserver </a:t>
            </a:r>
            <a:r>
              <a:rPr lang="en-US" sz="1400">
                <a:latin typeface="Arial"/>
              </a:rPr>
              <a:t>可以方便我们捕捉异常相关的</a:t>
            </a:r>
            <a:endParaRPr/>
          </a:p>
          <a:p>
            <a:r>
              <a:rPr lang="en-US" sz="1400">
                <a:latin typeface="Arial"/>
              </a:rPr>
              <a:t>调试日志、本地环境建议开启 </a:t>
            </a:r>
            <a:r>
              <a:rPr lang="en-US" sz="1400">
                <a:latin typeface="Arial"/>
              </a:rPr>
              <a:t>debug </a:t>
            </a:r>
            <a:r>
              <a:rPr lang="en-US" sz="1400">
                <a:latin typeface="Arial"/>
              </a:rPr>
              <a:t>模式，但生产环境基于安全，建议关闭，关闭后当有内部错误，只会看到</a:t>
            </a:r>
            <a:endParaRPr/>
          </a:p>
          <a:p>
            <a:r>
              <a:rPr lang="en-US" sz="1400">
                <a:latin typeface="Arial"/>
              </a:rPr>
              <a:t>500</a:t>
            </a:r>
            <a:r>
              <a:rPr lang="en-US" sz="1400">
                <a:latin typeface="Arial"/>
              </a:rPr>
              <a:t>的错误码，但异常相关的捕捉日志外面是看不到的。</a:t>
            </a:r>
            <a:endParaRPr/>
          </a:p>
          <a:p>
            <a:r>
              <a:rPr lang="en-US" sz="1400">
                <a:latin typeface="Arial"/>
              </a:rPr>
              <a:t>2.DATABASE_URI </a:t>
            </a:r>
            <a:r>
              <a:rPr lang="en-US" sz="1400">
                <a:latin typeface="Arial"/>
              </a:rPr>
              <a:t>连的是统一运营管理的 </a:t>
            </a:r>
            <a:r>
              <a:rPr lang="en-US" sz="1400">
                <a:latin typeface="Arial"/>
              </a:rPr>
              <a:t>Mysql </a:t>
            </a:r>
            <a:r>
              <a:rPr lang="en-US" sz="1400">
                <a:latin typeface="Arial"/>
              </a:rPr>
              <a:t>数据库。</a:t>
            </a:r>
            <a:endParaRPr/>
          </a:p>
          <a:p>
            <a:r>
              <a:rPr lang="en-US" sz="1400">
                <a:latin typeface="Arial"/>
              </a:rPr>
              <a:t>3.MONGO_GIZWITS_CORE: mongodb://localhost:27017/gizwits_core </a:t>
            </a:r>
            <a:r>
              <a:rPr lang="en-US" sz="1400">
                <a:latin typeface="Arial"/>
              </a:rPr>
              <a:t>代表的是连接 </a:t>
            </a:r>
            <a:r>
              <a:rPr lang="en-US" sz="1400">
                <a:latin typeface="Arial"/>
              </a:rPr>
              <a:t>gizwits_core mongo </a:t>
            </a:r>
            <a:r>
              <a:rPr lang="en-US" sz="1400">
                <a:latin typeface="Arial"/>
              </a:rPr>
              <a:t>数据库。</a:t>
            </a:r>
            <a:endParaRPr/>
          </a:p>
          <a:p>
            <a:r>
              <a:rPr lang="en-US" sz="1400">
                <a:latin typeface="Arial"/>
              </a:rPr>
              <a:t>4.MONGO_GIZWITS_DATA: mongodb://localhost:27017/gizwits_data </a:t>
            </a:r>
            <a:r>
              <a:rPr lang="en-US" sz="1400">
                <a:latin typeface="Arial"/>
              </a:rPr>
              <a:t>代表的是连接 </a:t>
            </a:r>
            <a:r>
              <a:rPr lang="en-US" sz="1400">
                <a:latin typeface="Arial"/>
              </a:rPr>
              <a:t>mongo gizwits_data</a:t>
            </a:r>
            <a:r>
              <a:rPr lang="en-US" sz="1400">
                <a:latin typeface="Arial"/>
              </a:rPr>
              <a:t>的数据库。</a:t>
            </a:r>
            <a:endParaRPr/>
          </a:p>
          <a:p>
            <a:r>
              <a:rPr lang="en-US" sz="1400">
                <a:latin typeface="Arial"/>
              </a:rPr>
              <a:t>5.MONGO_GIZWITS_EVENT: mongodb://localhost:27017/gizwits_enent </a:t>
            </a:r>
            <a:r>
              <a:rPr lang="en-US" sz="1400">
                <a:latin typeface="Arial"/>
              </a:rPr>
              <a:t>代表的是连接 </a:t>
            </a:r>
            <a:r>
              <a:rPr lang="en-US" sz="1400">
                <a:latin typeface="Arial"/>
              </a:rPr>
              <a:t>mongo gizwits_event</a:t>
            </a:r>
            <a:r>
              <a:rPr lang="en-US" sz="1400">
                <a:latin typeface="Arial"/>
              </a:rPr>
              <a:t>的数据库。</a:t>
            </a:r>
            <a:endParaRPr/>
          </a:p>
          <a:p>
            <a:r>
              <a:rPr lang="en-US" sz="1400">
                <a:latin typeface="Arial"/>
              </a:rPr>
              <a:t>6.LOG_HANDLER: {"level": "INFO", "class": "logging.StreamHandler", "formatter": "standard"} </a:t>
            </a:r>
            <a:r>
              <a:rPr lang="en-US" sz="1400">
                <a:latin typeface="Arial"/>
              </a:rPr>
              <a:t>为 </a:t>
            </a:r>
            <a:r>
              <a:rPr lang="en-US" sz="1400">
                <a:latin typeface="Arial"/>
              </a:rPr>
              <a:t>innerapi </a:t>
            </a:r>
            <a:r>
              <a:rPr lang="en-US" sz="1400">
                <a:latin typeface="Arial"/>
              </a:rPr>
              <a:t>关于日志输出的处理方法配置。</a:t>
            </a:r>
            <a:endParaRPr/>
          </a:p>
          <a:p>
            <a:r>
              <a:rPr lang="en-US" sz="1400">
                <a:latin typeface="Arial"/>
              </a:rPr>
              <a:t>7.AUTH_KEY: 6a13dd13db814217b987f649aa5763c2 </a:t>
            </a:r>
            <a:r>
              <a:rPr lang="en-US" sz="1400">
                <a:latin typeface="Arial"/>
              </a:rPr>
              <a:t>为</a:t>
            </a:r>
            <a:r>
              <a:rPr lang="en-US" sz="1400">
                <a:latin typeface="Arial"/>
              </a:rPr>
              <a:t>innerapi </a:t>
            </a:r>
            <a:r>
              <a:rPr lang="en-US" sz="1400">
                <a:latin typeface="Arial"/>
              </a:rPr>
              <a:t>的固定 </a:t>
            </a:r>
            <a:r>
              <a:rPr lang="en-US" sz="1400">
                <a:latin typeface="Arial"/>
              </a:rPr>
              <a:t>token </a:t>
            </a:r>
            <a:r>
              <a:rPr lang="en-US" sz="1400">
                <a:latin typeface="Arial"/>
              </a:rPr>
              <a:t>请求。</a:t>
            </a:r>
            <a:endParaRPr/>
          </a:p>
          <a:p>
            <a:r>
              <a:rPr lang="en-US" sz="1400">
                <a:latin typeface="Arial"/>
              </a:rPr>
              <a:t>8.EVENT_QUEUE: amqp://guest:</a:t>
            </a:r>
            <a:r>
              <a:rPr lang="en-US" sz="1400">
                <a:latin typeface="Arial"/>
              </a:rPr>
              <a:t>guest@localhostff</a:t>
            </a:r>
            <a:r>
              <a:rPr lang="en-US" sz="1400">
                <a:latin typeface="Arial"/>
              </a:rPr>
              <a:t>:5672/%2f </a:t>
            </a:r>
            <a:r>
              <a:rPr lang="en-US" sz="1400">
                <a:latin typeface="Arial"/>
              </a:rPr>
              <a:t>为连接 </a:t>
            </a:r>
            <a:r>
              <a:rPr lang="en-US" sz="1400">
                <a:latin typeface="Arial"/>
              </a:rPr>
              <a:t>rabbitmq </a:t>
            </a:r>
            <a:r>
              <a:rPr lang="en-US" sz="1400">
                <a:latin typeface="Arial"/>
              </a:rPr>
              <a:t>的</a:t>
            </a:r>
            <a:r>
              <a:rPr lang="en-US" sz="1400">
                <a:latin typeface="Arial"/>
              </a:rPr>
              <a:t>url</a:t>
            </a:r>
            <a:r>
              <a:rPr lang="en-US" sz="1400">
                <a:latin typeface="Arial"/>
              </a:rPr>
              <a:t>配置。</a:t>
            </a:r>
            <a:endParaRPr/>
          </a:p>
          <a:p>
            <a:r>
              <a:rPr lang="en-US" sz="1400">
                <a:latin typeface="Arial"/>
              </a:rPr>
              <a:t>9.REDIS_URL: redis://user:</a:t>
            </a:r>
            <a:r>
              <a:rPr lang="en-US" sz="1400">
                <a:latin typeface="Arial"/>
              </a:rPr>
              <a:t>pwd@localhost</a:t>
            </a:r>
            <a:r>
              <a:rPr lang="en-US" sz="1400">
                <a:latin typeface="Arial"/>
              </a:rPr>
              <a:t>:6379/0 </a:t>
            </a:r>
            <a:r>
              <a:rPr lang="en-US" sz="1400">
                <a:latin typeface="Arial"/>
              </a:rPr>
              <a:t>为</a:t>
            </a:r>
            <a:r>
              <a:rPr lang="en-US" sz="1400">
                <a:latin typeface="Arial"/>
              </a:rPr>
              <a:t>innerapi</a:t>
            </a:r>
            <a:r>
              <a:rPr lang="en-US" sz="1400">
                <a:latin typeface="Arial"/>
              </a:rPr>
              <a:t>的 </a:t>
            </a:r>
            <a:r>
              <a:rPr lang="en-US" sz="1400">
                <a:latin typeface="Arial"/>
              </a:rPr>
              <a:t>REDIS</a:t>
            </a:r>
            <a:r>
              <a:rPr lang="en-US" sz="1400">
                <a:latin typeface="Arial"/>
              </a:rPr>
              <a:t>请求配置 </a:t>
            </a:r>
            <a:r>
              <a:rPr lang="en-US" sz="1400">
                <a:latin typeface="Arial"/>
              </a:rPr>
              <a:t>url</a:t>
            </a:r>
            <a:r>
              <a:rPr lang="en-US" sz="1400">
                <a:latin typeface="Arial"/>
              </a:rPr>
              <a:t>。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087360" y="202320"/>
            <a:ext cx="3536280" cy="733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如何布署？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539640" y="1152000"/>
            <a:ext cx="7596000" cy="646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en-US">
                <a:latin typeface="Arial"/>
              </a:rPr>
              <a:t>请参考 </a:t>
            </a:r>
            <a:r>
              <a:rPr lang="en-US">
                <a:latin typeface="Arial"/>
              </a:rPr>
              <a:t>Open API</a:t>
            </a:r>
            <a:r>
              <a:rPr lang="en-US">
                <a:latin typeface="Arial"/>
              </a:rPr>
              <a:t>的 </a:t>
            </a:r>
            <a:r>
              <a:rPr lang="en-US">
                <a:latin typeface="Arial"/>
              </a:rPr>
              <a:t>Readme </a:t>
            </a:r>
            <a:r>
              <a:rPr lang="en-US">
                <a:latin typeface="Arial"/>
              </a:rPr>
              <a:t>文档说明： </a:t>
            </a:r>
            <a:endParaRPr/>
          </a:p>
          <a:p>
            <a:r>
              <a:rPr lang="en-US">
                <a:latin typeface="Arial"/>
              </a:rPr>
              <a:t>http://wiki.simon-cloud.com.cn/company/external-gizwits_gie-group/gw_inner_api</a:t>
            </a:r>
            <a:endParaRPr/>
          </a:p>
        </p:txBody>
      </p:sp>
      <p:sp>
        <p:nvSpPr>
          <p:cNvPr id="84" name="CustomShape 3"/>
          <p:cNvSpPr/>
          <p:nvPr/>
        </p:nvSpPr>
        <p:spPr>
          <a:xfrm>
            <a:off x="523080" y="1913400"/>
            <a:ext cx="1780560" cy="390240"/>
          </a:xfrm>
          <a:prstGeom prst="rect">
            <a:avLst/>
          </a:prstGeom>
          <a:noFill/>
          <a:ln>
            <a:noFill/>
          </a:ln>
        </p:spPr>
      </p:sp>
      <p:sp>
        <p:nvSpPr>
          <p:cNvPr id="85" name="CustomShape 4"/>
          <p:cNvSpPr/>
          <p:nvPr/>
        </p:nvSpPr>
        <p:spPr>
          <a:xfrm>
            <a:off x="1080720" y="2385720"/>
            <a:ext cx="5543280" cy="3806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/>
          </a:p>
          <a:p>
            <a:endParaRPr/>
          </a:p>
        </p:txBody>
      </p:sp>
      <p:sp>
        <p:nvSpPr>
          <p:cNvPr id="86" name="CustomShape 5"/>
          <p:cNvSpPr/>
          <p:nvPr/>
        </p:nvSpPr>
        <p:spPr>
          <a:xfrm>
            <a:off x="288000" y="6192000"/>
            <a:ext cx="12367800" cy="894960"/>
          </a:xfrm>
          <a:prstGeom prst="rect">
            <a:avLst/>
          </a:prstGeom>
          <a:noFill/>
          <a:ln>
            <a:noFill/>
          </a:ln>
        </p:spPr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720000" y="576000"/>
            <a:ext cx="1323720" cy="39060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鉴权类介绍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720000" y="1224000"/>
            <a:ext cx="1982160" cy="34632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Authorization: xxx</a:t>
            </a:r>
            <a:endParaRPr/>
          </a:p>
        </p:txBody>
      </p:sp>
      <p:sp>
        <p:nvSpPr>
          <p:cNvPr id="89" name="TextShape 3"/>
          <p:cNvSpPr txBox="1"/>
          <p:nvPr/>
        </p:nvSpPr>
        <p:spPr>
          <a:xfrm>
            <a:off x="525960" y="3773160"/>
            <a:ext cx="9050040" cy="69084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BaseView </a:t>
            </a:r>
            <a:r>
              <a:rPr lang="en-US">
                <a:latin typeface="Arial"/>
              </a:rPr>
              <a:t>位于</a:t>
            </a:r>
            <a:r>
              <a:rPr lang="en-US">
                <a:latin typeface="Arial"/>
              </a:rPr>
              <a:t>inner_api/api_common.py,</a:t>
            </a:r>
            <a:r>
              <a:rPr lang="en-US">
                <a:latin typeface="Arial"/>
              </a:rPr>
              <a:t>主要</a:t>
            </a:r>
            <a:r>
              <a:rPr lang="en-US">
                <a:latin typeface="Arial"/>
              </a:rPr>
              <a:t>dispatch </a:t>
            </a:r>
            <a:r>
              <a:rPr lang="en-US">
                <a:latin typeface="Arial"/>
              </a:rPr>
              <a:t>函数初始化了一下</a:t>
            </a:r>
            <a:r>
              <a:rPr lang="en-US">
                <a:latin typeface="Arial"/>
              </a:rPr>
              <a:t>inner api</a:t>
            </a:r>
            <a:r>
              <a:rPr lang="en-US">
                <a:latin typeface="Arial"/>
              </a:rPr>
              <a:t>的</a:t>
            </a:r>
            <a:endParaRPr/>
          </a:p>
          <a:p>
            <a:r>
              <a:rPr lang="en-US">
                <a:latin typeface="Arial"/>
              </a:rPr>
              <a:t>日志，也包括了对 </a:t>
            </a:r>
            <a:r>
              <a:rPr lang="en-US">
                <a:latin typeface="Arial"/>
              </a:rPr>
              <a:t>authorization header</a:t>
            </a:r>
            <a:r>
              <a:rPr lang="en-US">
                <a:latin typeface="Arial"/>
              </a:rPr>
              <a:t>相关头部信息的校验。</a:t>
            </a:r>
            <a:endParaRPr/>
          </a:p>
        </p:txBody>
      </p:sp>
      <p:sp>
        <p:nvSpPr>
          <p:cNvPr id="90" name="TextShape 4"/>
          <p:cNvSpPr txBox="1"/>
          <p:nvPr/>
        </p:nvSpPr>
        <p:spPr>
          <a:xfrm>
            <a:off x="560880" y="3065400"/>
            <a:ext cx="1095120" cy="39060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鉴权代码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720000" y="864000"/>
            <a:ext cx="637920" cy="39060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业务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936000" y="1584000"/>
            <a:ext cx="2374200" cy="21477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产品管理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获取产品信息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获取产品私匙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获取数据点元数据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修改数据点元数据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获取产品</a:t>
            </a:r>
            <a:r>
              <a:rPr lang="en-US">
                <a:latin typeface="Arial"/>
              </a:rPr>
              <a:t>m2m</a:t>
            </a:r>
            <a:r>
              <a:rPr lang="en-US">
                <a:latin typeface="Arial"/>
              </a:rPr>
              <a:t>信息</a:t>
            </a:r>
            <a:endParaRPr/>
          </a:p>
          <a:p>
            <a:r>
              <a:rPr lang="en-US">
                <a:latin typeface="Arial"/>
              </a:rPr>
              <a:t>...</a:t>
            </a:r>
            <a:endParaRPr/>
          </a:p>
        </p:txBody>
      </p:sp>
      <p:sp>
        <p:nvSpPr>
          <p:cNvPr id="93" name="TextShape 3"/>
          <p:cNvSpPr txBox="1"/>
          <p:nvPr/>
        </p:nvSpPr>
        <p:spPr>
          <a:xfrm>
            <a:off x="4248000" y="1512000"/>
            <a:ext cx="2305440" cy="154728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应用管理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查询 </a:t>
            </a:r>
            <a:r>
              <a:rPr lang="en-US">
                <a:latin typeface="Arial"/>
              </a:rPr>
              <a:t>app</a:t>
            </a:r>
            <a:r>
              <a:rPr lang="en-US">
                <a:latin typeface="Arial"/>
              </a:rPr>
              <a:t>额外信息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 </a:t>
            </a:r>
            <a:r>
              <a:rPr lang="en-US">
                <a:latin typeface="Arial"/>
              </a:rPr>
              <a:t>app</a:t>
            </a:r>
            <a:r>
              <a:rPr lang="en-US">
                <a:latin typeface="Arial"/>
              </a:rPr>
              <a:t>信息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修改 </a:t>
            </a:r>
            <a:r>
              <a:rPr lang="en-US">
                <a:latin typeface="Arial"/>
              </a:rPr>
              <a:t>app</a:t>
            </a:r>
            <a:r>
              <a:rPr lang="en-US">
                <a:latin typeface="Arial"/>
              </a:rPr>
              <a:t>信息</a:t>
            </a:r>
            <a:endParaRPr/>
          </a:p>
          <a:p>
            <a:r>
              <a:rPr lang="en-US">
                <a:latin typeface="Arial"/>
              </a:rPr>
              <a:t>...</a:t>
            </a:r>
            <a:endParaRPr/>
          </a:p>
        </p:txBody>
      </p:sp>
      <p:sp>
        <p:nvSpPr>
          <p:cNvPr id="94" name="TextShape 4"/>
          <p:cNvSpPr txBox="1"/>
          <p:nvPr/>
        </p:nvSpPr>
        <p:spPr>
          <a:xfrm>
            <a:off x="7488000" y="1584000"/>
            <a:ext cx="2499120" cy="184752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设备管理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设备详情</a:t>
            </a:r>
            <a:r>
              <a:rPr lang="en-US">
                <a:latin typeface="Arial"/>
              </a:rPr>
              <a:t>debug</a:t>
            </a:r>
            <a:r>
              <a:rPr lang="en-US">
                <a:latin typeface="Arial"/>
              </a:rPr>
              <a:t>信息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获取设备详情信息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设备远程控制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获取设备状态</a:t>
            </a:r>
            <a:endParaRPr/>
          </a:p>
          <a:p>
            <a:r>
              <a:rPr lang="en-US">
                <a:latin typeface="Arial"/>
              </a:rPr>
              <a:t>...</a:t>
            </a:r>
            <a:endParaRPr/>
          </a:p>
        </p:txBody>
      </p:sp>
      <p:sp>
        <p:nvSpPr>
          <p:cNvPr id="95" name="TextShape 5"/>
          <p:cNvSpPr txBox="1"/>
          <p:nvPr/>
        </p:nvSpPr>
        <p:spPr>
          <a:xfrm>
            <a:off x="1152000" y="4248000"/>
            <a:ext cx="2483640" cy="21477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用户管理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获取用户手机号码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校验用户 </a:t>
            </a:r>
            <a:r>
              <a:rPr lang="en-US">
                <a:latin typeface="Arial"/>
              </a:rPr>
              <a:t>Token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获取用户信息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刷新用户 </a:t>
            </a:r>
            <a:r>
              <a:rPr lang="en-US">
                <a:latin typeface="Arial"/>
              </a:rPr>
              <a:t>token</a:t>
            </a:r>
            <a:r>
              <a:rPr lang="en-US">
                <a:latin typeface="Arial"/>
              </a:rPr>
              <a:t>信息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搜索用户 </a:t>
            </a:r>
            <a:endParaRPr/>
          </a:p>
          <a:p>
            <a:r>
              <a:rPr lang="en-US">
                <a:latin typeface="Arial"/>
              </a:rPr>
              <a:t>...</a:t>
            </a:r>
            <a:endParaRPr/>
          </a:p>
        </p:txBody>
      </p:sp>
      <p:sp>
        <p:nvSpPr>
          <p:cNvPr id="96" name="TextShape 6"/>
          <p:cNvSpPr txBox="1"/>
          <p:nvPr/>
        </p:nvSpPr>
        <p:spPr>
          <a:xfrm>
            <a:off x="4896000" y="4248000"/>
            <a:ext cx="1755720" cy="129132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内部</a:t>
            </a:r>
            <a:r>
              <a:rPr lang="en-US">
                <a:latin typeface="Arial"/>
              </a:rPr>
              <a:t>m2m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校验用户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校验设备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获取绑定列表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