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单击鼠标编辑标题文字格式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单击鼠标编辑大纲文字格式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第二个大纲级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第三大纲级别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第四大纲级别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第五大纲级别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第六大纲级别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第七大纲级别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en-US" sz="1400">
                <a:latin typeface="Times New Roman"/>
              </a:rPr>
              <a:t>&lt;日期/时间&gt;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en-US" sz="1400">
                <a:latin typeface="Times New Roman"/>
              </a:rPr>
              <a:t>&lt;页脚&gt;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5EDE6B90-D193-484E-B1E1-4FCED78DD760}" type="slidenum">
              <a:rPr lang="en-US" sz="1400">
                <a:latin typeface="Times New Roman"/>
              </a:rPr>
              <a:t>&lt;编号&gt;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Open API</a:t>
            </a:r>
            <a:r>
              <a:rPr lang="en-US" sz="4400">
                <a:latin typeface="Arial"/>
              </a:rPr>
              <a:t>培训文档 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3200">
                <a:latin typeface="Arial"/>
              </a:rPr>
              <a:t>Paul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定时任务</a:t>
            </a:r>
            <a:endParaRPr/>
          </a:p>
        </p:txBody>
      </p:sp>
      <p:sp>
        <p:nvSpPr>
          <p:cNvPr id="72" name="TextShape 2"/>
          <p:cNvSpPr txBox="1"/>
          <p:nvPr/>
        </p:nvSpPr>
        <p:spPr>
          <a:xfrm>
            <a:off x="792000" y="1872000"/>
            <a:ext cx="2149200" cy="159156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用户场景</a:t>
            </a:r>
            <a:endParaRPr/>
          </a:p>
          <a:p>
            <a:r>
              <a:rPr lang="en-US">
                <a:latin typeface="Arial"/>
              </a:rPr>
              <a:t>*</a:t>
            </a:r>
            <a:r>
              <a:rPr lang="en-US">
                <a:latin typeface="Arial"/>
              </a:rPr>
              <a:t>创建场景</a:t>
            </a:r>
            <a:endParaRPr/>
          </a:p>
          <a:p>
            <a:r>
              <a:rPr lang="en-US">
                <a:latin typeface="Arial"/>
              </a:rPr>
              <a:t>*</a:t>
            </a:r>
            <a:r>
              <a:rPr lang="en-US">
                <a:latin typeface="Arial"/>
              </a:rPr>
              <a:t>删除场景</a:t>
            </a:r>
            <a:endParaRPr/>
          </a:p>
          <a:p>
            <a:r>
              <a:rPr lang="en-US">
                <a:latin typeface="Arial"/>
              </a:rPr>
              <a:t>*</a:t>
            </a:r>
            <a:r>
              <a:rPr lang="en-US">
                <a:latin typeface="Arial"/>
              </a:rPr>
              <a:t>查询场景执行情况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执行场景任务</a:t>
            </a:r>
            <a:endParaRPr/>
          </a:p>
        </p:txBody>
      </p:sp>
      <p:sp>
        <p:nvSpPr>
          <p:cNvPr id="73" name="TextShape 3"/>
          <p:cNvSpPr txBox="1"/>
          <p:nvPr/>
        </p:nvSpPr>
        <p:spPr>
          <a:xfrm>
            <a:off x="3960000" y="1800000"/>
            <a:ext cx="1755720" cy="159156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定时任务管理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获取定时任务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创建定时任务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修改定时任务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删除定时任务</a:t>
            </a:r>
            <a:endParaRPr/>
          </a:p>
        </p:txBody>
      </p:sp>
      <p:sp>
        <p:nvSpPr>
          <p:cNvPr id="74" name="TextShape 4"/>
          <p:cNvSpPr txBox="1"/>
          <p:nvPr/>
        </p:nvSpPr>
        <p:spPr>
          <a:xfrm>
            <a:off x="7056000" y="1872000"/>
            <a:ext cx="1755720" cy="159156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通用定时任务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获取定时任务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创建定时任务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修改定时任务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删除定时任务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定时任务的业务处理</a:t>
            </a:r>
            <a:endParaRPr/>
          </a:p>
        </p:txBody>
      </p:sp>
      <p:pic>
        <p:nvPicPr>
          <p:cNvPr id="76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360000" y="1630080"/>
            <a:ext cx="4608000" cy="5209920"/>
          </a:xfrm>
          <a:prstGeom prst="rect">
            <a:avLst/>
          </a:prstGeom>
          <a:ln>
            <a:noFill/>
          </a:ln>
        </p:spPr>
      </p:pic>
      <p:sp>
        <p:nvSpPr>
          <p:cNvPr id="77" name="TextShape 2"/>
          <p:cNvSpPr txBox="1"/>
          <p:nvPr/>
        </p:nvSpPr>
        <p:spPr>
          <a:xfrm>
            <a:off x="5037120" y="1656000"/>
            <a:ext cx="4898880" cy="96696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 sz="1050">
                <a:latin typeface="Arial"/>
              </a:rPr>
              <a:t>如图，</a:t>
            </a:r>
            <a:r>
              <a:rPr lang="en-US" sz="1050">
                <a:latin typeface="Arial"/>
              </a:rPr>
              <a:t>Open API</a:t>
            </a:r>
            <a:r>
              <a:rPr lang="en-US" sz="1050">
                <a:latin typeface="Arial"/>
              </a:rPr>
              <a:t>提供通用的定时任务能力，用户可以根据业务要求，创建属于</a:t>
            </a:r>
            <a:endParaRPr/>
          </a:p>
          <a:p>
            <a:r>
              <a:rPr lang="en-US" sz="1050">
                <a:latin typeface="Arial"/>
              </a:rPr>
              <a:t>自己需要执行的定时任务。创建任务后，</a:t>
            </a:r>
            <a:r>
              <a:rPr lang="en-US" sz="1050">
                <a:latin typeface="Arial"/>
              </a:rPr>
              <a:t>Celery Beat </a:t>
            </a:r>
            <a:r>
              <a:rPr lang="en-US" sz="1050">
                <a:latin typeface="Arial"/>
              </a:rPr>
              <a:t>会每隔一分钟发送一次心</a:t>
            </a:r>
            <a:endParaRPr/>
          </a:p>
          <a:p>
            <a:r>
              <a:rPr lang="en-US" sz="1050">
                <a:latin typeface="Arial"/>
              </a:rPr>
              <a:t>跳给到 </a:t>
            </a:r>
            <a:r>
              <a:rPr lang="en-US" sz="1050">
                <a:latin typeface="Arial"/>
              </a:rPr>
              <a:t>Celery Worker</a:t>
            </a:r>
            <a:r>
              <a:rPr lang="en-US" sz="1050">
                <a:latin typeface="Arial"/>
              </a:rPr>
              <a:t>， </a:t>
            </a:r>
            <a:r>
              <a:rPr lang="en-US" sz="1050">
                <a:latin typeface="Arial"/>
              </a:rPr>
              <a:t>Worker </a:t>
            </a:r>
            <a:r>
              <a:rPr lang="en-US" sz="1050">
                <a:latin typeface="Arial"/>
              </a:rPr>
              <a:t>会执行定时的函数命令，去往定时任务表拿需</a:t>
            </a:r>
            <a:endParaRPr/>
          </a:p>
          <a:p>
            <a:r>
              <a:rPr lang="en-US" sz="1050">
                <a:latin typeface="Arial"/>
              </a:rPr>
              <a:t>要执行的定时记录信息。若有，则把这些信息往 </a:t>
            </a:r>
            <a:r>
              <a:rPr lang="en-US" sz="1050">
                <a:latin typeface="Arial"/>
              </a:rPr>
              <a:t>m2m </a:t>
            </a:r>
            <a:r>
              <a:rPr lang="en-US" sz="1050">
                <a:latin typeface="Arial"/>
              </a:rPr>
              <a:t>的远程控制 </a:t>
            </a:r>
            <a:r>
              <a:rPr lang="en-US" sz="1050">
                <a:latin typeface="Arial"/>
              </a:rPr>
              <a:t>api </a:t>
            </a:r>
            <a:r>
              <a:rPr lang="en-US" sz="1050">
                <a:latin typeface="Arial"/>
              </a:rPr>
              <a:t>接口发送</a:t>
            </a:r>
            <a:endParaRPr/>
          </a:p>
          <a:p>
            <a:r>
              <a:rPr lang="en-US" sz="1050">
                <a:latin typeface="Arial"/>
              </a:rPr>
              <a:t>并执行结果。</a:t>
            </a:r>
            <a:endParaRPr/>
          </a:p>
        </p:txBody>
      </p:sp>
      <p:sp>
        <p:nvSpPr>
          <p:cNvPr id="78" name="TextShape 3"/>
          <p:cNvSpPr txBox="1"/>
          <p:nvPr/>
        </p:nvSpPr>
        <p:spPr>
          <a:xfrm>
            <a:off x="5112000" y="4680000"/>
            <a:ext cx="4743720" cy="116352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Celery </a:t>
            </a:r>
            <a:r>
              <a:rPr lang="en-US">
                <a:latin typeface="Arial"/>
              </a:rPr>
              <a:t>的命令</a:t>
            </a:r>
            <a:endParaRPr/>
          </a:p>
          <a:p>
            <a:endParaRPr/>
          </a:p>
          <a:p>
            <a:r>
              <a:rPr lang="en-US" sz="1050">
                <a:latin typeface="Arial"/>
              </a:rPr>
              <a:t>Celery beat:</a:t>
            </a:r>
            <a:endParaRPr/>
          </a:p>
          <a:p>
            <a:r>
              <a:rPr lang="en-US" sz="1050">
                <a:latin typeface="Arial"/>
              </a:rPr>
              <a:t>celery -A gizwits_site </a:t>
            </a:r>
            <a:r>
              <a:rPr lang="en-US" sz="1050">
                <a:latin typeface="Arial"/>
              </a:rPr>
              <a:t>beat -l info &gt; </a:t>
            </a:r>
            <a:r>
              <a:rPr lang="en-US" sz="1050">
                <a:latin typeface="Arial"/>
              </a:rPr>
              <a:t>/data/supervisor/celery_</a:t>
            </a:r>
            <a:r>
              <a:rPr lang="en-US" sz="1050">
                <a:latin typeface="Arial"/>
              </a:rPr>
              <a:t>beat.log 2&gt;&amp;1;</a:t>
            </a:r>
            <a:endParaRPr/>
          </a:p>
          <a:p>
            <a:r>
              <a:rPr lang="en-US" sz="1050">
                <a:latin typeface="Arial"/>
              </a:rPr>
              <a:t>Celery worker:</a:t>
            </a:r>
            <a:endParaRPr/>
          </a:p>
          <a:p>
            <a:r>
              <a:rPr lang="en-US" sz="1050">
                <a:latin typeface="Arial"/>
              </a:rPr>
              <a:t>celery -A gizwits_site </a:t>
            </a:r>
            <a:r>
              <a:rPr lang="en-US" sz="1050">
                <a:latin typeface="Arial"/>
              </a:rPr>
              <a:t>worker -l info &gt; </a:t>
            </a:r>
            <a:r>
              <a:rPr lang="en-US" sz="1050">
                <a:latin typeface="Arial"/>
              </a:rPr>
              <a:t>/data/supervisor/celery_</a:t>
            </a:r>
            <a:r>
              <a:rPr lang="en-US" sz="1050">
                <a:latin typeface="Arial"/>
              </a:rPr>
              <a:t>worker.log 2&gt;&amp;1;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Open API</a:t>
            </a:r>
            <a:r>
              <a:rPr lang="en-US" sz="4400">
                <a:latin typeface="Arial"/>
              </a:rPr>
              <a:t>的背景</a:t>
            </a:r>
            <a:endParaRPr/>
          </a:p>
        </p:txBody>
      </p:sp>
      <p:sp>
        <p:nvSpPr>
          <p:cNvPr id="4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机智云是一个开放的物联网设备平台，它为企业和个人开发者提供设备接入、用户账号管理、用户与设备绑定管理、设备远程监控、定时任务以及设备高级数据等服务。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这些数据都是存储在机智云的数据库中的。那么作为开发者，如何去访问这些数据呢？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Open API </a:t>
            </a:r>
            <a:r>
              <a:rPr lang="en-US" sz="3200">
                <a:latin typeface="Arial"/>
              </a:rPr>
              <a:t>就是机智云对外提供这些数据的访问接口！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216000" y="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目录结构介绍</a:t>
            </a:r>
            <a:endParaRPr/>
          </a:p>
        </p:txBody>
      </p:sp>
      <p:sp>
        <p:nvSpPr>
          <p:cNvPr id="44" name="TextShape 2"/>
          <p:cNvSpPr txBox="1"/>
          <p:nvPr/>
        </p:nvSpPr>
        <p:spPr>
          <a:xfrm>
            <a:off x="864000" y="1243440"/>
            <a:ext cx="2003400" cy="502056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 sz="1050">
                <a:latin typeface="Arial"/>
              </a:rPr>
              <a:t>.</a:t>
            </a:r>
            <a:endParaRPr/>
          </a:p>
          <a:p>
            <a:r>
              <a:rPr lang="en-US" sz="1050">
                <a:latin typeface="Arial"/>
              </a:rPr>
              <a:t>├── </a:t>
            </a:r>
            <a:r>
              <a:rPr lang="en-US" sz="1050">
                <a:latin typeface="Arial"/>
              </a:rPr>
              <a:t>consumers</a:t>
            </a:r>
            <a:endParaRPr/>
          </a:p>
          <a:p>
            <a:r>
              <a:rPr lang="en-US" sz="1050">
                <a:latin typeface="Arial"/>
              </a:rPr>
              <a:t>├── </a:t>
            </a:r>
            <a:r>
              <a:rPr lang="en-US" sz="1050">
                <a:latin typeface="Arial"/>
              </a:rPr>
              <a:t>dal_proto</a:t>
            </a:r>
            <a:endParaRPr/>
          </a:p>
          <a:p>
            <a:r>
              <a:rPr lang="en-US" sz="1050">
                <a:latin typeface="Arial"/>
              </a:rPr>
              <a:t>│   ├── </a:t>
            </a:r>
            <a:r>
              <a:rPr lang="en-US" sz="1050">
                <a:latin typeface="Arial"/>
              </a:rPr>
              <a:t>base</a:t>
            </a:r>
            <a:endParaRPr/>
          </a:p>
          <a:p>
            <a:r>
              <a:rPr lang="en-US" sz="1050">
                <a:latin typeface="Arial"/>
              </a:rPr>
              <a:t>│   └── </a:t>
            </a:r>
            <a:r>
              <a:rPr lang="en-US" sz="1050">
                <a:latin typeface="Arial"/>
              </a:rPr>
              <a:t>devicesdata_accessor</a:t>
            </a:r>
            <a:endParaRPr/>
          </a:p>
          <a:p>
            <a:r>
              <a:rPr lang="en-US" sz="1050">
                <a:latin typeface="Arial"/>
              </a:rPr>
              <a:t>├── </a:t>
            </a:r>
            <a:r>
              <a:rPr lang="en-US" sz="1050">
                <a:latin typeface="Arial"/>
              </a:rPr>
              <a:t>docs</a:t>
            </a:r>
            <a:endParaRPr/>
          </a:p>
          <a:p>
            <a:r>
              <a:rPr lang="en-US" sz="1050">
                <a:latin typeface="Arial"/>
              </a:rPr>
              <a:t>├── </a:t>
            </a:r>
            <a:r>
              <a:rPr lang="en-US" sz="1050">
                <a:latin typeface="Arial"/>
              </a:rPr>
              <a:t>gizwits_site</a:t>
            </a:r>
            <a:endParaRPr/>
          </a:p>
          <a:p>
            <a:r>
              <a:rPr lang="en-US" sz="1050">
                <a:latin typeface="Arial"/>
              </a:rPr>
              <a:t>│   ├── </a:t>
            </a:r>
            <a:r>
              <a:rPr lang="en-US" sz="1050">
                <a:latin typeface="Arial"/>
              </a:rPr>
              <a:t>common</a:t>
            </a:r>
            <a:endParaRPr/>
          </a:p>
          <a:p>
            <a:r>
              <a:rPr lang="en-US" sz="1050">
                <a:latin typeface="Arial"/>
              </a:rPr>
              <a:t>│   │   └── </a:t>
            </a:r>
            <a:r>
              <a:rPr lang="en-US" sz="1050">
                <a:latin typeface="Arial"/>
              </a:rPr>
              <a:t>consul</a:t>
            </a:r>
            <a:endParaRPr/>
          </a:p>
          <a:p>
            <a:r>
              <a:rPr lang="en-US" sz="1050">
                <a:latin typeface="Arial"/>
              </a:rPr>
              <a:t>│   ├── </a:t>
            </a:r>
            <a:r>
              <a:rPr lang="en-US" sz="1050">
                <a:latin typeface="Arial"/>
              </a:rPr>
              <a:t>migrations</a:t>
            </a:r>
            <a:endParaRPr/>
          </a:p>
          <a:p>
            <a:r>
              <a:rPr lang="en-US" sz="1050">
                <a:latin typeface="Arial"/>
              </a:rPr>
              <a:t>│   ├── </a:t>
            </a:r>
            <a:r>
              <a:rPr lang="en-US" sz="1050">
                <a:latin typeface="Arial"/>
              </a:rPr>
              <a:t>ota</a:t>
            </a:r>
            <a:endParaRPr/>
          </a:p>
          <a:p>
            <a:r>
              <a:rPr lang="en-US" sz="1050">
                <a:latin typeface="Arial"/>
              </a:rPr>
              <a:t>│   └── </a:t>
            </a:r>
            <a:r>
              <a:rPr lang="en-US" sz="1050">
                <a:latin typeface="Arial"/>
              </a:rPr>
              <a:t>views</a:t>
            </a:r>
            <a:endParaRPr/>
          </a:p>
          <a:p>
            <a:r>
              <a:rPr lang="en-US" sz="1050">
                <a:latin typeface="Arial"/>
              </a:rPr>
              <a:t>├── </a:t>
            </a:r>
            <a:r>
              <a:rPr lang="en-US" sz="1050">
                <a:latin typeface="Arial"/>
              </a:rPr>
              <a:t>openplatform</a:t>
            </a:r>
            <a:endParaRPr/>
          </a:p>
          <a:p>
            <a:r>
              <a:rPr lang="en-US" sz="1050">
                <a:latin typeface="Arial"/>
              </a:rPr>
              <a:t>│   ├── </a:t>
            </a:r>
            <a:r>
              <a:rPr lang="en-US" sz="1050">
                <a:latin typeface="Arial"/>
              </a:rPr>
              <a:t>celery_tasks</a:t>
            </a:r>
            <a:endParaRPr/>
          </a:p>
          <a:p>
            <a:r>
              <a:rPr lang="en-US" sz="1050">
                <a:latin typeface="Arial"/>
              </a:rPr>
              <a:t>│   ├── </a:t>
            </a:r>
            <a:r>
              <a:rPr lang="en-US" sz="1050">
                <a:latin typeface="Arial"/>
              </a:rPr>
              <a:t>fixtures</a:t>
            </a:r>
            <a:endParaRPr/>
          </a:p>
          <a:p>
            <a:r>
              <a:rPr lang="en-US" sz="1050">
                <a:latin typeface="Arial"/>
              </a:rPr>
              <a:t>│   ├── </a:t>
            </a:r>
            <a:r>
              <a:rPr lang="en-US" sz="1050">
                <a:latin typeface="Arial"/>
              </a:rPr>
              <a:t>handler</a:t>
            </a:r>
            <a:endParaRPr/>
          </a:p>
          <a:p>
            <a:r>
              <a:rPr lang="en-US" sz="1050">
                <a:latin typeface="Arial"/>
              </a:rPr>
              <a:t>│   │   └── </a:t>
            </a:r>
            <a:r>
              <a:rPr lang="en-US" sz="1050">
                <a:latin typeface="Arial"/>
              </a:rPr>
              <a:t>controller</a:t>
            </a:r>
            <a:endParaRPr/>
          </a:p>
          <a:p>
            <a:r>
              <a:rPr lang="en-US" sz="1050">
                <a:latin typeface="Arial"/>
              </a:rPr>
              <a:t>│   ├── </a:t>
            </a:r>
            <a:r>
              <a:rPr lang="en-US" sz="1050">
                <a:latin typeface="Arial"/>
              </a:rPr>
              <a:t>internals</a:t>
            </a:r>
            <a:endParaRPr/>
          </a:p>
          <a:p>
            <a:r>
              <a:rPr lang="en-US" sz="1050">
                <a:latin typeface="Arial"/>
              </a:rPr>
              <a:t>│   ├── </a:t>
            </a:r>
            <a:r>
              <a:rPr lang="en-US" sz="1050">
                <a:latin typeface="Arial"/>
              </a:rPr>
              <a:t>logs</a:t>
            </a:r>
            <a:endParaRPr/>
          </a:p>
          <a:p>
            <a:r>
              <a:rPr lang="en-US" sz="1050">
                <a:latin typeface="Arial"/>
              </a:rPr>
              <a:t>│   ├── </a:t>
            </a:r>
            <a:r>
              <a:rPr lang="en-US" sz="1050">
                <a:latin typeface="Arial"/>
              </a:rPr>
              <a:t>management</a:t>
            </a:r>
            <a:endParaRPr/>
          </a:p>
          <a:p>
            <a:r>
              <a:rPr lang="en-US" sz="1050">
                <a:latin typeface="Arial"/>
              </a:rPr>
              <a:t>│   │   └── </a:t>
            </a:r>
            <a:r>
              <a:rPr lang="en-US" sz="1050">
                <a:latin typeface="Arial"/>
              </a:rPr>
              <a:t>commands</a:t>
            </a:r>
            <a:endParaRPr/>
          </a:p>
          <a:p>
            <a:r>
              <a:rPr lang="en-US" sz="1050">
                <a:latin typeface="Arial"/>
              </a:rPr>
              <a:t>│   ├── </a:t>
            </a:r>
            <a:r>
              <a:rPr lang="en-US" sz="1050">
                <a:latin typeface="Arial"/>
              </a:rPr>
              <a:t>migrations</a:t>
            </a:r>
            <a:endParaRPr/>
          </a:p>
          <a:p>
            <a:r>
              <a:rPr lang="en-US" sz="1050">
                <a:latin typeface="Arial"/>
              </a:rPr>
              <a:t>│   ├── </a:t>
            </a:r>
            <a:r>
              <a:rPr lang="en-US" sz="1050">
                <a:latin typeface="Arial"/>
              </a:rPr>
              <a:t>mixins</a:t>
            </a:r>
            <a:endParaRPr/>
          </a:p>
          <a:p>
            <a:r>
              <a:rPr lang="en-US" sz="1050">
                <a:latin typeface="Arial"/>
              </a:rPr>
              <a:t>│   ├── </a:t>
            </a:r>
            <a:r>
              <a:rPr lang="en-US" sz="1050">
                <a:latin typeface="Arial"/>
              </a:rPr>
              <a:t>static</a:t>
            </a:r>
            <a:endParaRPr/>
          </a:p>
          <a:p>
            <a:r>
              <a:rPr lang="en-US" sz="1050">
                <a:latin typeface="Arial"/>
              </a:rPr>
              <a:t>│   │   └── </a:t>
            </a:r>
            <a:r>
              <a:rPr lang="en-US" sz="1050">
                <a:latin typeface="Arial"/>
              </a:rPr>
              <a:t>captcha</a:t>
            </a:r>
            <a:endParaRPr/>
          </a:p>
          <a:p>
            <a:r>
              <a:rPr lang="en-US" sz="1050">
                <a:latin typeface="Arial"/>
              </a:rPr>
              <a:t>│   │       └── </a:t>
            </a:r>
            <a:r>
              <a:rPr lang="en-US" sz="1050">
                <a:latin typeface="Arial"/>
              </a:rPr>
              <a:t>fonts</a:t>
            </a:r>
            <a:endParaRPr/>
          </a:p>
          <a:p>
            <a:r>
              <a:rPr lang="en-US" sz="1050">
                <a:latin typeface="Arial"/>
              </a:rPr>
              <a:t>│   ├── </a:t>
            </a:r>
            <a:r>
              <a:rPr lang="en-US" sz="1050">
                <a:latin typeface="Arial"/>
              </a:rPr>
              <a:t>tests</a:t>
            </a:r>
            <a:endParaRPr/>
          </a:p>
          <a:p>
            <a:r>
              <a:rPr lang="en-US" sz="1050">
                <a:latin typeface="Arial"/>
              </a:rPr>
              <a:t>│   ├── </a:t>
            </a:r>
            <a:r>
              <a:rPr lang="en-US" sz="1050">
                <a:latin typeface="Arial"/>
              </a:rPr>
              <a:t>utils</a:t>
            </a:r>
            <a:endParaRPr/>
          </a:p>
          <a:p>
            <a:r>
              <a:rPr lang="en-US" sz="1050">
                <a:latin typeface="Arial"/>
              </a:rPr>
              <a:t>│   └── </a:t>
            </a:r>
            <a:r>
              <a:rPr lang="en-US" sz="1050">
                <a:latin typeface="Arial"/>
              </a:rPr>
              <a:t>views</a:t>
            </a:r>
            <a:endParaRPr/>
          </a:p>
          <a:p>
            <a:r>
              <a:rPr lang="en-US" sz="1050">
                <a:latin typeface="Arial"/>
              </a:rPr>
              <a:t>├── </a:t>
            </a:r>
            <a:r>
              <a:rPr lang="en-US" sz="1050">
                <a:latin typeface="Arial"/>
              </a:rPr>
              <a:t>proto</a:t>
            </a:r>
            <a:endParaRPr/>
          </a:p>
          <a:p>
            <a:r>
              <a:rPr lang="en-US" sz="1050">
                <a:latin typeface="Arial"/>
              </a:rPr>
              <a:t>│   └── </a:t>
            </a:r>
            <a:r>
              <a:rPr lang="en-US" sz="1050">
                <a:latin typeface="Arial"/>
              </a:rPr>
              <a:t>device_shadow</a:t>
            </a:r>
            <a:endParaRPr/>
          </a:p>
          <a:p>
            <a:r>
              <a:rPr lang="en-US" sz="1050">
                <a:latin typeface="Arial"/>
              </a:rPr>
              <a:t>│       └── </a:t>
            </a:r>
            <a:r>
              <a:rPr lang="en-US" sz="1050">
                <a:latin typeface="Arial"/>
              </a:rPr>
              <a:t>v1</a:t>
            </a:r>
            <a:endParaRPr/>
          </a:p>
          <a:p>
            <a:r>
              <a:rPr lang="en-US" sz="1050">
                <a:latin typeface="Arial"/>
              </a:rPr>
              <a:t>└── </a:t>
            </a:r>
            <a:r>
              <a:rPr lang="en-US" sz="1050">
                <a:latin typeface="Arial"/>
              </a:rPr>
              <a:t>tools</a:t>
            </a:r>
            <a:endParaRPr/>
          </a:p>
        </p:txBody>
      </p:sp>
      <p:sp>
        <p:nvSpPr>
          <p:cNvPr id="45" name="TextShape 3"/>
          <p:cNvSpPr txBox="1"/>
          <p:nvPr/>
        </p:nvSpPr>
        <p:spPr>
          <a:xfrm>
            <a:off x="3024000" y="1368000"/>
            <a:ext cx="6408000" cy="493632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 sz="1050">
                <a:latin typeface="Arial"/>
              </a:rPr>
              <a:t>1.Consumer </a:t>
            </a:r>
            <a:r>
              <a:rPr lang="en-US" sz="1050">
                <a:latin typeface="Arial"/>
              </a:rPr>
              <a:t>目录主要放邮件相关的消费程序，如用户注册邮箱，需要用户激活邮件的话，都会放邮件相关的请求信息交到</a:t>
            </a:r>
            <a:r>
              <a:rPr lang="en-US" sz="1050">
                <a:latin typeface="Arial"/>
              </a:rPr>
              <a:t>consumers</a:t>
            </a:r>
            <a:r>
              <a:rPr lang="en-US" sz="1050">
                <a:latin typeface="Arial"/>
              </a:rPr>
              <a:t>处理。</a:t>
            </a:r>
            <a:endParaRPr/>
          </a:p>
          <a:p>
            <a:r>
              <a:rPr lang="en-US" sz="1050">
                <a:latin typeface="Arial"/>
              </a:rPr>
              <a:t>2.dal_proto</a:t>
            </a:r>
            <a:r>
              <a:rPr lang="en-US" sz="1050">
                <a:latin typeface="Arial"/>
              </a:rPr>
              <a:t>、</a:t>
            </a:r>
            <a:r>
              <a:rPr lang="en-US" sz="1050">
                <a:latin typeface="Arial"/>
              </a:rPr>
              <a:t>proto</a:t>
            </a:r>
            <a:r>
              <a:rPr lang="en-US" sz="1050">
                <a:latin typeface="Arial"/>
              </a:rPr>
              <a:t>主要存放</a:t>
            </a:r>
            <a:r>
              <a:rPr lang="en-US" sz="1050">
                <a:latin typeface="Arial"/>
              </a:rPr>
              <a:t>rpc </a:t>
            </a:r>
            <a:r>
              <a:rPr lang="en-US" sz="1050">
                <a:latin typeface="Arial"/>
              </a:rPr>
              <a:t>请求相关的目录，如请求设备元数据服务、设备影子服务等。</a:t>
            </a:r>
            <a:endParaRPr/>
          </a:p>
          <a:p>
            <a:r>
              <a:rPr lang="en-US" sz="1050">
                <a:latin typeface="Arial"/>
              </a:rPr>
              <a:t>3. gizwits_site </a:t>
            </a:r>
            <a:r>
              <a:rPr lang="en-US" sz="1050">
                <a:latin typeface="Arial"/>
              </a:rPr>
              <a:t>为 </a:t>
            </a:r>
            <a:r>
              <a:rPr lang="en-US" sz="1050">
                <a:latin typeface="Arial"/>
              </a:rPr>
              <a:t>Open API</a:t>
            </a:r>
            <a:r>
              <a:rPr lang="en-US" sz="1050">
                <a:latin typeface="Arial"/>
              </a:rPr>
              <a:t>的配置入口，包括了</a:t>
            </a:r>
            <a:r>
              <a:rPr lang="en-US" sz="1050">
                <a:latin typeface="Arial"/>
              </a:rPr>
              <a:t>consul </a:t>
            </a:r>
            <a:r>
              <a:rPr lang="en-US" sz="1050">
                <a:latin typeface="Arial"/>
              </a:rPr>
              <a:t>相关的</a:t>
            </a:r>
            <a:r>
              <a:rPr lang="en-US" sz="1050">
                <a:latin typeface="Arial"/>
              </a:rPr>
              <a:t>setting</a:t>
            </a:r>
            <a:r>
              <a:rPr lang="en-US" sz="1050">
                <a:latin typeface="Arial"/>
              </a:rPr>
              <a:t>配置。</a:t>
            </a:r>
            <a:endParaRPr/>
          </a:p>
          <a:p>
            <a:r>
              <a:rPr lang="en-US" sz="1050">
                <a:latin typeface="Arial"/>
              </a:rPr>
              <a:t>4.OpenPlatform </a:t>
            </a:r>
            <a:r>
              <a:rPr lang="en-US" sz="1050">
                <a:latin typeface="Arial"/>
              </a:rPr>
              <a:t>目录为 </a:t>
            </a:r>
            <a:r>
              <a:rPr lang="en-US" sz="1050">
                <a:latin typeface="Arial"/>
              </a:rPr>
              <a:t>Open API</a:t>
            </a:r>
            <a:r>
              <a:rPr lang="en-US" sz="1050">
                <a:latin typeface="Arial"/>
              </a:rPr>
              <a:t>的接口业务目录，其中相关的目录介绍如下</a:t>
            </a:r>
            <a:endParaRPr/>
          </a:p>
          <a:p>
            <a:r>
              <a:rPr lang="en-US" sz="1050">
                <a:latin typeface="Arial"/>
              </a:rPr>
              <a:t>* celery_tasks </a:t>
            </a:r>
            <a:r>
              <a:rPr lang="en-US" sz="1050">
                <a:latin typeface="Arial"/>
              </a:rPr>
              <a:t>目录主要存放 </a:t>
            </a:r>
            <a:r>
              <a:rPr lang="en-US" sz="1050">
                <a:latin typeface="Arial"/>
              </a:rPr>
              <a:t>celery </a:t>
            </a:r>
            <a:r>
              <a:rPr lang="en-US" sz="1050">
                <a:latin typeface="Arial"/>
              </a:rPr>
              <a:t>的定时任务，如设备的通用定时任务、设备解绑的异步任务、设备场景任务、设备分享任务等。</a:t>
            </a:r>
            <a:endParaRPr/>
          </a:p>
          <a:p>
            <a:r>
              <a:rPr lang="en-US" sz="1050">
                <a:latin typeface="Arial"/>
              </a:rPr>
              <a:t>* Fixtures </a:t>
            </a:r>
            <a:r>
              <a:rPr lang="en-US" sz="1050">
                <a:latin typeface="Arial"/>
              </a:rPr>
              <a:t>主要放 </a:t>
            </a:r>
            <a:r>
              <a:rPr lang="en-US" sz="1050">
                <a:latin typeface="Arial"/>
              </a:rPr>
              <a:t>Open API </a:t>
            </a:r>
            <a:r>
              <a:rPr lang="en-US" sz="1050">
                <a:latin typeface="Arial"/>
              </a:rPr>
              <a:t>相关的初始数据、如 </a:t>
            </a:r>
            <a:r>
              <a:rPr lang="en-US" sz="1050">
                <a:latin typeface="Arial"/>
              </a:rPr>
              <a:t>m2m.json </a:t>
            </a:r>
            <a:r>
              <a:rPr lang="en-US" sz="1050">
                <a:latin typeface="Arial"/>
              </a:rPr>
              <a:t>为 </a:t>
            </a:r>
            <a:r>
              <a:rPr lang="en-US" sz="1050">
                <a:latin typeface="Arial"/>
              </a:rPr>
              <a:t>m2m </a:t>
            </a:r>
            <a:r>
              <a:rPr lang="en-US" sz="1050">
                <a:latin typeface="Arial"/>
              </a:rPr>
              <a:t>配置相关的初始数据、</a:t>
            </a:r>
            <a:r>
              <a:rPr lang="en-US" sz="1050">
                <a:latin typeface="Arial"/>
              </a:rPr>
              <a:t>throttle_api_list.json</a:t>
            </a:r>
            <a:r>
              <a:rPr lang="en-US" sz="1050">
                <a:latin typeface="Arial"/>
              </a:rPr>
              <a:t>为应用配额的初始化数据等。</a:t>
            </a:r>
            <a:endParaRPr/>
          </a:p>
          <a:p>
            <a:r>
              <a:rPr lang="en-US" sz="1050">
                <a:latin typeface="Arial"/>
              </a:rPr>
              <a:t>* handler </a:t>
            </a:r>
            <a:r>
              <a:rPr lang="en-US" sz="1050">
                <a:latin typeface="Arial"/>
              </a:rPr>
              <a:t>主要是存放远程控制相关的请求类，如</a:t>
            </a:r>
            <a:r>
              <a:rPr lang="en-US" sz="1050">
                <a:latin typeface="Arial"/>
              </a:rPr>
              <a:t>devce.py </a:t>
            </a:r>
            <a:r>
              <a:rPr lang="en-US" sz="1050">
                <a:latin typeface="Arial"/>
              </a:rPr>
              <a:t>为单个远程控制的封装类、</a:t>
            </a:r>
            <a:r>
              <a:rPr lang="en-US" sz="1050">
                <a:latin typeface="Arial"/>
              </a:rPr>
              <a:t>group.py </a:t>
            </a:r>
            <a:r>
              <a:rPr lang="en-US" sz="1050">
                <a:latin typeface="Arial"/>
              </a:rPr>
              <a:t>为设备分组远程控制的封装类。</a:t>
            </a:r>
            <a:endParaRPr/>
          </a:p>
          <a:p>
            <a:r>
              <a:rPr lang="en-US" sz="1050">
                <a:latin typeface="Arial"/>
              </a:rPr>
              <a:t>* management </a:t>
            </a:r>
            <a:r>
              <a:rPr lang="en-US" sz="1050">
                <a:latin typeface="Arial"/>
              </a:rPr>
              <a:t>主要是写相关的</a:t>
            </a:r>
            <a:r>
              <a:rPr lang="en-US" sz="1050">
                <a:latin typeface="Arial"/>
              </a:rPr>
              <a:t>django </a:t>
            </a:r>
            <a:r>
              <a:rPr lang="en-US" sz="1050">
                <a:latin typeface="Arial"/>
              </a:rPr>
              <a:t>操作的脚本命令，如</a:t>
            </a:r>
            <a:r>
              <a:rPr lang="en-US" sz="1050">
                <a:latin typeface="Arial"/>
              </a:rPr>
              <a:t>query_product_device_count </a:t>
            </a:r>
            <a:r>
              <a:rPr lang="en-US" sz="1050">
                <a:latin typeface="Arial"/>
              </a:rPr>
              <a:t>为查询某个产品的累计设备数的统计数据等。</a:t>
            </a:r>
            <a:endParaRPr/>
          </a:p>
          <a:p>
            <a:r>
              <a:rPr lang="en-US" sz="1050">
                <a:latin typeface="Arial"/>
              </a:rPr>
              <a:t>* mgrations </a:t>
            </a:r>
            <a:r>
              <a:rPr lang="en-US" sz="1050">
                <a:latin typeface="Arial"/>
              </a:rPr>
              <a:t>主要记录数据 </a:t>
            </a:r>
            <a:r>
              <a:rPr lang="en-US" sz="1050">
                <a:latin typeface="Arial"/>
              </a:rPr>
              <a:t>schema </a:t>
            </a:r>
            <a:r>
              <a:rPr lang="en-US" sz="1050">
                <a:latin typeface="Arial"/>
              </a:rPr>
              <a:t>和 </a:t>
            </a:r>
            <a:r>
              <a:rPr lang="en-US" sz="1050">
                <a:latin typeface="Arial"/>
              </a:rPr>
              <a:t>data </a:t>
            </a:r>
            <a:r>
              <a:rPr lang="en-US" sz="1050">
                <a:latin typeface="Arial"/>
              </a:rPr>
              <a:t>相关的数据迁移历史记录的目录 。</a:t>
            </a:r>
            <a:endParaRPr/>
          </a:p>
          <a:p>
            <a:r>
              <a:rPr lang="en-US" sz="1050">
                <a:latin typeface="Arial"/>
              </a:rPr>
              <a:t>* static </a:t>
            </a:r>
            <a:r>
              <a:rPr lang="en-US" sz="1050">
                <a:latin typeface="Arial"/>
              </a:rPr>
              <a:t>为资源的静态目录。</a:t>
            </a:r>
            <a:endParaRPr/>
          </a:p>
          <a:p>
            <a:r>
              <a:rPr lang="en-US" sz="1050">
                <a:latin typeface="Arial"/>
              </a:rPr>
              <a:t>* tests </a:t>
            </a:r>
            <a:r>
              <a:rPr lang="en-US" sz="1050">
                <a:latin typeface="Arial"/>
              </a:rPr>
              <a:t>主要关于 </a:t>
            </a:r>
            <a:r>
              <a:rPr lang="en-US" sz="1050">
                <a:latin typeface="Arial"/>
              </a:rPr>
              <a:t>open api </a:t>
            </a:r>
            <a:r>
              <a:rPr lang="en-US" sz="1050">
                <a:latin typeface="Arial"/>
              </a:rPr>
              <a:t>相关的单元测试用例。</a:t>
            </a:r>
            <a:endParaRPr/>
          </a:p>
          <a:p>
            <a:r>
              <a:rPr lang="en-US" sz="1050">
                <a:latin typeface="Arial"/>
              </a:rPr>
              <a:t>* views </a:t>
            </a:r>
            <a:r>
              <a:rPr lang="en-US" sz="1050">
                <a:latin typeface="Arial"/>
              </a:rPr>
              <a:t>目录为 </a:t>
            </a:r>
            <a:r>
              <a:rPr lang="en-US" sz="1050">
                <a:latin typeface="Arial"/>
              </a:rPr>
              <a:t>open api </a:t>
            </a:r>
            <a:r>
              <a:rPr lang="en-US" sz="1050">
                <a:latin typeface="Arial"/>
              </a:rPr>
              <a:t>接口的业务处理层，包括 </a:t>
            </a:r>
            <a:r>
              <a:rPr lang="en-US" sz="1050">
                <a:latin typeface="Arial"/>
              </a:rPr>
              <a:t>apps.py ( open api </a:t>
            </a:r>
            <a:r>
              <a:rPr lang="en-US" sz="1050">
                <a:latin typeface="Arial"/>
              </a:rPr>
              <a:t>关于 </a:t>
            </a:r>
            <a:r>
              <a:rPr lang="en-US" sz="1050">
                <a:latin typeface="Arial"/>
              </a:rPr>
              <a:t>app </a:t>
            </a:r>
            <a:r>
              <a:rPr lang="en-US" sz="1050">
                <a:latin typeface="Arial"/>
              </a:rPr>
              <a:t>相关操作的 </a:t>
            </a:r>
            <a:r>
              <a:rPr lang="en-US" sz="1050">
                <a:latin typeface="Arial"/>
              </a:rPr>
              <a:t>api</a:t>
            </a:r>
            <a:r>
              <a:rPr lang="en-US" sz="1050">
                <a:latin typeface="Arial"/>
              </a:rPr>
              <a:t>接口）、</a:t>
            </a:r>
            <a:r>
              <a:rPr lang="en-US" sz="1050">
                <a:latin typeface="Arial"/>
              </a:rPr>
              <a:t>apps_rule.py(open api </a:t>
            </a:r>
            <a:r>
              <a:rPr lang="en-US" sz="1050">
                <a:latin typeface="Arial"/>
              </a:rPr>
              <a:t>关于 </a:t>
            </a:r>
            <a:r>
              <a:rPr lang="en-US" sz="1050">
                <a:latin typeface="Arial"/>
              </a:rPr>
              <a:t>d3 </a:t>
            </a:r>
            <a:r>
              <a:rPr lang="en-US" sz="1050">
                <a:latin typeface="Arial"/>
              </a:rPr>
              <a:t>的联动设置接口）、</a:t>
            </a:r>
            <a:r>
              <a:rPr lang="en-US" sz="1050">
                <a:latin typeface="Arial"/>
              </a:rPr>
              <a:t>apps_scene.py </a:t>
            </a:r>
            <a:r>
              <a:rPr lang="en-US" sz="1050">
                <a:latin typeface="Arial"/>
              </a:rPr>
              <a:t>（为场景相关的业务）、</a:t>
            </a:r>
            <a:r>
              <a:rPr lang="en-US" sz="1050">
                <a:latin typeface="Arial"/>
              </a:rPr>
              <a:t>apps_sharing(</a:t>
            </a:r>
            <a:r>
              <a:rPr lang="en-US" sz="1050">
                <a:latin typeface="Arial"/>
              </a:rPr>
              <a:t>为设备分享的业务）、</a:t>
            </a:r>
            <a:r>
              <a:rPr lang="en-US" sz="1050">
                <a:latin typeface="Arial"/>
              </a:rPr>
              <a:t>devices.py</a:t>
            </a:r>
            <a:r>
              <a:rPr lang="en-US" sz="1050">
                <a:latin typeface="Arial"/>
              </a:rPr>
              <a:t>（为设备安全注册、</a:t>
            </a:r>
            <a:r>
              <a:rPr lang="en-US" sz="1050">
                <a:latin typeface="Arial"/>
              </a:rPr>
              <a:t>ota </a:t>
            </a:r>
            <a:r>
              <a:rPr lang="en-US" sz="1050">
                <a:latin typeface="Arial"/>
              </a:rPr>
              <a:t>固件升级、设备 </a:t>
            </a:r>
            <a:r>
              <a:rPr lang="en-US" sz="1050">
                <a:latin typeface="Arial"/>
              </a:rPr>
              <a:t>provision</a:t>
            </a:r>
            <a:r>
              <a:rPr lang="en-US" sz="1050">
                <a:latin typeface="Arial"/>
              </a:rPr>
              <a:t>相关的设备操作业务）、</a:t>
            </a:r>
            <a:r>
              <a:rPr lang="en-US" sz="1050">
                <a:latin typeface="Arial"/>
              </a:rPr>
              <a:t>bt.py(</a:t>
            </a:r>
            <a:r>
              <a:rPr lang="en-US" sz="1050">
                <a:latin typeface="Arial"/>
              </a:rPr>
              <a:t>蓝牙设备相关的业务）等。</a:t>
            </a:r>
            <a:endParaRPr/>
          </a:p>
          <a:p>
            <a:r>
              <a:rPr lang="en-US" sz="1050">
                <a:latin typeface="Arial"/>
              </a:rPr>
              <a:t>* internals </a:t>
            </a:r>
            <a:r>
              <a:rPr lang="en-US" sz="1050">
                <a:latin typeface="Arial"/>
              </a:rPr>
              <a:t>主要为内部服务的请求目录，如</a:t>
            </a:r>
            <a:r>
              <a:rPr lang="en-US" sz="1050">
                <a:latin typeface="Arial"/>
              </a:rPr>
              <a:t>innerapi_control </a:t>
            </a:r>
            <a:r>
              <a:rPr lang="en-US" sz="1050">
                <a:latin typeface="Arial"/>
              </a:rPr>
              <a:t>为内部</a:t>
            </a:r>
            <a:r>
              <a:rPr lang="en-US" sz="1050">
                <a:latin typeface="Arial"/>
              </a:rPr>
              <a:t>innerapi</a:t>
            </a:r>
            <a:r>
              <a:rPr lang="en-US" sz="1050">
                <a:latin typeface="Arial"/>
              </a:rPr>
              <a:t>请求远程服务、</a:t>
            </a:r>
            <a:r>
              <a:rPr lang="en-US" sz="1050">
                <a:latin typeface="Arial"/>
              </a:rPr>
              <a:t>innerapi_users </a:t>
            </a:r>
            <a:r>
              <a:rPr lang="en-US" sz="1050">
                <a:latin typeface="Arial"/>
              </a:rPr>
              <a:t>为内部 </a:t>
            </a:r>
            <a:r>
              <a:rPr lang="en-US" sz="1050">
                <a:latin typeface="Arial"/>
              </a:rPr>
              <a:t>innerapi </a:t>
            </a:r>
            <a:r>
              <a:rPr lang="en-US" sz="1050">
                <a:latin typeface="Arial"/>
              </a:rPr>
              <a:t>的用户请求调用等。</a:t>
            </a:r>
            <a:endParaRPr/>
          </a:p>
          <a:p>
            <a:r>
              <a:rPr lang="en-US" sz="1050">
                <a:latin typeface="Arial"/>
              </a:rPr>
              <a:t>* mixins </a:t>
            </a:r>
            <a:r>
              <a:rPr lang="en-US" sz="1050">
                <a:latin typeface="Arial"/>
              </a:rPr>
              <a:t>为混合类的目录、主要把业务比较复杂的逻辑抽取一个</a:t>
            </a:r>
            <a:r>
              <a:rPr lang="en-US" sz="1050">
                <a:latin typeface="Arial"/>
              </a:rPr>
              <a:t>mixin</a:t>
            </a:r>
            <a:r>
              <a:rPr lang="en-US" sz="1050">
                <a:latin typeface="Arial"/>
              </a:rPr>
              <a:t>类进行维护，如设备绑定解绑的逻辑就是放在这里。</a:t>
            </a:r>
            <a:endParaRPr/>
          </a:p>
          <a:p>
            <a:r>
              <a:rPr lang="en-US" sz="1050">
                <a:latin typeface="Arial"/>
              </a:rPr>
              <a:t>* logs </a:t>
            </a:r>
            <a:r>
              <a:rPr lang="en-US" sz="1050">
                <a:latin typeface="Arial"/>
              </a:rPr>
              <a:t>目录主要存放日志相关的目录入口。</a:t>
            </a:r>
            <a:endParaRPr/>
          </a:p>
          <a:p>
            <a:r>
              <a:rPr lang="en-US" sz="1050">
                <a:latin typeface="Arial"/>
              </a:rPr>
              <a:t>5. tools </a:t>
            </a:r>
            <a:r>
              <a:rPr lang="en-US" sz="1050">
                <a:latin typeface="Arial"/>
              </a:rPr>
              <a:t>主要用于基础的工具脚本、如安全注册接口的安全加密数据，可以通过这个目录进行数据的生成。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2186280" y="-150120"/>
            <a:ext cx="6741720" cy="1302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Open API </a:t>
            </a:r>
            <a:r>
              <a:rPr lang="en-US" sz="4400">
                <a:latin typeface="Arial"/>
              </a:rPr>
              <a:t>环境变量介绍</a:t>
            </a:r>
            <a:endParaRPr/>
          </a:p>
        </p:txBody>
      </p:sp>
      <p:sp>
        <p:nvSpPr>
          <p:cNvPr id="47" name="TextShape 2"/>
          <p:cNvSpPr txBox="1"/>
          <p:nvPr/>
        </p:nvSpPr>
        <p:spPr>
          <a:xfrm>
            <a:off x="1080000" y="1296000"/>
            <a:ext cx="9023400" cy="629460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 sz="1400">
                <a:latin typeface="Arial"/>
              </a:rPr>
              <a:t>1. DEBUG: True Debug</a:t>
            </a:r>
            <a:r>
              <a:rPr lang="en-US" sz="1400">
                <a:latin typeface="Arial"/>
              </a:rPr>
              <a:t>为调试模式，当设置为</a:t>
            </a:r>
            <a:r>
              <a:rPr lang="en-US" sz="1400">
                <a:latin typeface="Arial"/>
              </a:rPr>
              <a:t>true</a:t>
            </a:r>
            <a:r>
              <a:rPr lang="en-US" sz="1400">
                <a:latin typeface="Arial"/>
              </a:rPr>
              <a:t>的时候，我们使用</a:t>
            </a:r>
            <a:r>
              <a:rPr lang="en-US" sz="1400">
                <a:latin typeface="Arial"/>
              </a:rPr>
              <a:t>runserver </a:t>
            </a:r>
            <a:r>
              <a:rPr lang="en-US" sz="1400">
                <a:latin typeface="Arial"/>
              </a:rPr>
              <a:t>可以方便我们捕捉异常相关的</a:t>
            </a:r>
            <a:endParaRPr/>
          </a:p>
          <a:p>
            <a:r>
              <a:rPr lang="en-US" sz="1400">
                <a:latin typeface="Arial"/>
              </a:rPr>
              <a:t>调试日志、本地环境建议开启 </a:t>
            </a:r>
            <a:r>
              <a:rPr lang="en-US" sz="1400">
                <a:latin typeface="Arial"/>
              </a:rPr>
              <a:t>debug </a:t>
            </a:r>
            <a:r>
              <a:rPr lang="en-US" sz="1400">
                <a:latin typeface="Arial"/>
              </a:rPr>
              <a:t>模式，但生产环境基于安全，建议关闭，关闭后当有内部错误，只会看到</a:t>
            </a:r>
            <a:endParaRPr/>
          </a:p>
          <a:p>
            <a:r>
              <a:rPr lang="en-US" sz="1400">
                <a:latin typeface="Arial"/>
              </a:rPr>
              <a:t>500</a:t>
            </a:r>
            <a:r>
              <a:rPr lang="en-US" sz="1400">
                <a:latin typeface="Arial"/>
              </a:rPr>
              <a:t>的错误码，但异常相关的捕捉日志外面是看不到的。</a:t>
            </a:r>
            <a:endParaRPr/>
          </a:p>
          <a:p>
            <a:r>
              <a:rPr lang="en-US" sz="1400">
                <a:latin typeface="Arial"/>
              </a:rPr>
              <a:t>2.MYSQL_DATABASE_URI </a:t>
            </a:r>
            <a:r>
              <a:rPr lang="en-US" sz="1400">
                <a:latin typeface="Arial"/>
              </a:rPr>
              <a:t>为 </a:t>
            </a:r>
            <a:r>
              <a:rPr lang="en-US" sz="1400">
                <a:latin typeface="Arial"/>
              </a:rPr>
              <a:t>mysql </a:t>
            </a:r>
            <a:r>
              <a:rPr lang="en-US" sz="1400">
                <a:latin typeface="Arial"/>
              </a:rPr>
              <a:t>的数据库配置，由于</a:t>
            </a:r>
            <a:r>
              <a:rPr lang="en-US" sz="1400">
                <a:latin typeface="Arial"/>
              </a:rPr>
              <a:t>open api</a:t>
            </a:r>
            <a:r>
              <a:rPr lang="en-US" sz="1400">
                <a:latin typeface="Arial"/>
              </a:rPr>
              <a:t>、</a:t>
            </a:r>
            <a:r>
              <a:rPr lang="en-US" sz="1400">
                <a:latin typeface="Arial"/>
              </a:rPr>
              <a:t>site</a:t>
            </a:r>
            <a:r>
              <a:rPr lang="en-US" sz="1400">
                <a:latin typeface="Arial"/>
              </a:rPr>
              <a:t>、</a:t>
            </a:r>
            <a:r>
              <a:rPr lang="en-US" sz="1400">
                <a:latin typeface="Arial"/>
              </a:rPr>
              <a:t>innerapi</a:t>
            </a:r>
            <a:r>
              <a:rPr lang="en-US" sz="1400">
                <a:latin typeface="Arial"/>
              </a:rPr>
              <a:t>、企业 </a:t>
            </a:r>
            <a:r>
              <a:rPr lang="en-US" sz="1400">
                <a:latin typeface="Arial"/>
              </a:rPr>
              <a:t>API </a:t>
            </a:r>
            <a:r>
              <a:rPr lang="en-US" sz="1400">
                <a:latin typeface="Arial"/>
              </a:rPr>
              <a:t>共用同一个</a:t>
            </a:r>
            <a:endParaRPr/>
          </a:p>
          <a:p>
            <a:r>
              <a:rPr lang="en-US" sz="1400">
                <a:latin typeface="Arial"/>
              </a:rPr>
              <a:t>数据库，所以配置的</a:t>
            </a:r>
            <a:r>
              <a:rPr lang="en-US" sz="1400">
                <a:latin typeface="Arial"/>
              </a:rPr>
              <a:t>mysql url</a:t>
            </a:r>
            <a:r>
              <a:rPr lang="en-US" sz="1400">
                <a:latin typeface="Arial"/>
              </a:rPr>
              <a:t>都是一致的。</a:t>
            </a:r>
            <a:endParaRPr/>
          </a:p>
          <a:p>
            <a:r>
              <a:rPr lang="en-US" sz="1400">
                <a:latin typeface="Arial"/>
              </a:rPr>
              <a:t>3. Open API </a:t>
            </a:r>
            <a:r>
              <a:rPr lang="en-US" sz="1400">
                <a:latin typeface="Arial"/>
              </a:rPr>
              <a:t>也涉及 </a:t>
            </a:r>
            <a:r>
              <a:rPr lang="en-US" sz="1400">
                <a:latin typeface="Arial"/>
              </a:rPr>
              <a:t>mongo </a:t>
            </a:r>
            <a:r>
              <a:rPr lang="en-US" sz="1400">
                <a:latin typeface="Arial"/>
              </a:rPr>
              <a:t>数据的操作，配置如下</a:t>
            </a:r>
            <a:endParaRPr/>
          </a:p>
          <a:p>
            <a:r>
              <a:rPr lang="en-US" sz="1400">
                <a:latin typeface="Arial"/>
              </a:rPr>
              <a:t>MONGO_GIZWITS_CORE: mongodb://localhost:27017/gizwits_core </a:t>
            </a:r>
            <a:r>
              <a:rPr lang="en-US" sz="1400">
                <a:latin typeface="Arial"/>
              </a:rPr>
              <a:t>核心 </a:t>
            </a:r>
            <a:r>
              <a:rPr lang="en-US" sz="1400">
                <a:latin typeface="Arial"/>
              </a:rPr>
              <a:t>mongo </a:t>
            </a:r>
            <a:r>
              <a:rPr lang="en-US" sz="1400">
                <a:latin typeface="Arial"/>
              </a:rPr>
              <a:t>库</a:t>
            </a:r>
            <a:endParaRPr/>
          </a:p>
          <a:p>
            <a:r>
              <a:rPr lang="en-US" sz="1400">
                <a:latin typeface="Arial"/>
              </a:rPr>
              <a:t>MONGO_GIZWITS_DATA: mongodb://localhost:27017/gizwits_data </a:t>
            </a:r>
            <a:r>
              <a:rPr lang="en-US" sz="1400">
                <a:latin typeface="Arial"/>
              </a:rPr>
              <a:t>更多的是记录设备状态等信息的</a:t>
            </a:r>
            <a:endParaRPr/>
          </a:p>
          <a:p>
            <a:r>
              <a:rPr lang="en-US" sz="1400">
                <a:latin typeface="Arial"/>
              </a:rPr>
              <a:t>MONGO_GIZWITS_EVENT: mongodb://localhost:27017/gizwits_event </a:t>
            </a:r>
            <a:r>
              <a:rPr lang="en-US" sz="1400">
                <a:latin typeface="Arial"/>
              </a:rPr>
              <a:t>记录设备行为的事件日志表</a:t>
            </a:r>
            <a:endParaRPr/>
          </a:p>
          <a:p>
            <a:r>
              <a:rPr lang="en-US" sz="1400">
                <a:latin typeface="Arial"/>
              </a:rPr>
              <a:t>MONGO_GIZWITS_ANALYTIC: mongodb://localhost:27017/gizwits_analytic </a:t>
            </a:r>
            <a:r>
              <a:rPr lang="en-US" sz="1400">
                <a:latin typeface="Arial"/>
              </a:rPr>
              <a:t>大数据相关的数据库</a:t>
            </a:r>
            <a:endParaRPr/>
          </a:p>
          <a:p>
            <a:r>
              <a:rPr lang="en-US" sz="1400">
                <a:latin typeface="Arial"/>
              </a:rPr>
              <a:t>4.MQ_EVENT_QUEUE: amqp://guest:</a:t>
            </a:r>
            <a:r>
              <a:rPr lang="en-US" sz="1400">
                <a:latin typeface="Arial"/>
              </a:rPr>
              <a:t>guest@localhost</a:t>
            </a:r>
            <a:r>
              <a:rPr lang="en-US" sz="1400">
                <a:latin typeface="Arial"/>
              </a:rPr>
              <a:t>:5672/%2f </a:t>
            </a:r>
            <a:r>
              <a:rPr lang="en-US" sz="1400">
                <a:latin typeface="Arial"/>
              </a:rPr>
              <a:t>这个为 </a:t>
            </a:r>
            <a:r>
              <a:rPr lang="en-US" sz="1400">
                <a:latin typeface="Arial"/>
              </a:rPr>
              <a:t>rabbitmq </a:t>
            </a:r>
            <a:r>
              <a:rPr lang="en-US" sz="1400">
                <a:latin typeface="Arial"/>
              </a:rPr>
              <a:t>的配置 </a:t>
            </a:r>
            <a:r>
              <a:rPr lang="en-US" sz="1400">
                <a:latin typeface="Arial"/>
              </a:rPr>
              <a:t>url</a:t>
            </a:r>
            <a:endParaRPr/>
          </a:p>
          <a:p>
            <a:r>
              <a:rPr lang="en-US" sz="1400">
                <a:latin typeface="Arial"/>
              </a:rPr>
              <a:t>5.</a:t>
            </a:r>
            <a:r>
              <a:rPr lang="en-US" sz="1400">
                <a:latin typeface="Arial"/>
              </a:rPr>
              <a:t>内部服务调用的</a:t>
            </a:r>
            <a:r>
              <a:rPr lang="en-US" sz="1400">
                <a:latin typeface="Arial"/>
              </a:rPr>
              <a:t>http </a:t>
            </a:r>
            <a:r>
              <a:rPr lang="en-US" sz="1400">
                <a:latin typeface="Arial"/>
              </a:rPr>
              <a:t>请求介绍</a:t>
            </a:r>
            <a:endParaRPr/>
          </a:p>
          <a:p>
            <a:r>
              <a:rPr lang="en-US" sz="1400">
                <a:latin typeface="Arial"/>
              </a:rPr>
              <a:t>HTTP_PARSER_API_URL: </a:t>
            </a:r>
            <a:r>
              <a:rPr lang="en-US" sz="1400">
                <a:latin typeface="Arial"/>
              </a:rPr>
              <a:t>http://parser</a:t>
            </a:r>
            <a:r>
              <a:rPr lang="en-US" sz="1400">
                <a:latin typeface="Arial"/>
              </a:rPr>
              <a:t> </a:t>
            </a:r>
            <a:r>
              <a:rPr lang="en-US" sz="1400">
                <a:latin typeface="Arial"/>
              </a:rPr>
              <a:t>如设备远程控制的轻网关 </a:t>
            </a:r>
            <a:r>
              <a:rPr lang="en-US" sz="1400">
                <a:latin typeface="Arial"/>
              </a:rPr>
              <a:t>raw </a:t>
            </a:r>
            <a:r>
              <a:rPr lang="en-US" sz="1400">
                <a:latin typeface="Arial"/>
              </a:rPr>
              <a:t>数据的解析，就会调用 </a:t>
            </a:r>
            <a:r>
              <a:rPr lang="en-US" sz="1400">
                <a:latin typeface="Arial"/>
              </a:rPr>
              <a:t>parser </a:t>
            </a:r>
            <a:r>
              <a:rPr lang="en-US" sz="1400">
                <a:latin typeface="Arial"/>
              </a:rPr>
              <a:t>物解析</a:t>
            </a:r>
            <a:endParaRPr/>
          </a:p>
          <a:p>
            <a:r>
              <a:rPr lang="en-US" sz="1400">
                <a:latin typeface="Arial"/>
              </a:rPr>
              <a:t>服务解析成标准的</a:t>
            </a:r>
            <a:r>
              <a:rPr lang="en-US" sz="1400">
                <a:latin typeface="Arial"/>
              </a:rPr>
              <a:t>kv</a:t>
            </a:r>
            <a:r>
              <a:rPr lang="en-US" sz="1400">
                <a:latin typeface="Arial"/>
              </a:rPr>
              <a:t>数据。</a:t>
            </a:r>
            <a:endParaRPr/>
          </a:p>
          <a:p>
            <a:r>
              <a:rPr lang="en-US" sz="1400">
                <a:latin typeface="Arial"/>
              </a:rPr>
              <a:t>REAPI_HOST: </a:t>
            </a:r>
            <a:r>
              <a:rPr lang="en-US" sz="1400">
                <a:latin typeface="Arial"/>
              </a:rPr>
              <a:t>http://reapi</a:t>
            </a:r>
            <a:r>
              <a:rPr lang="en-US" sz="1400">
                <a:latin typeface="Arial"/>
              </a:rPr>
              <a:t> </a:t>
            </a:r>
            <a:r>
              <a:rPr lang="en-US" sz="1400">
                <a:latin typeface="Arial"/>
              </a:rPr>
              <a:t>为 </a:t>
            </a:r>
            <a:r>
              <a:rPr lang="en-US" sz="1400">
                <a:latin typeface="Arial"/>
              </a:rPr>
              <a:t>D3 </a:t>
            </a:r>
            <a:r>
              <a:rPr lang="en-US" sz="1400">
                <a:latin typeface="Arial"/>
              </a:rPr>
              <a:t>的 </a:t>
            </a:r>
            <a:r>
              <a:rPr lang="en-US" sz="1400">
                <a:latin typeface="Arial"/>
              </a:rPr>
              <a:t>API </a:t>
            </a:r>
            <a:r>
              <a:rPr lang="en-US" sz="1400">
                <a:latin typeface="Arial"/>
              </a:rPr>
              <a:t>请求，</a:t>
            </a:r>
            <a:r>
              <a:rPr lang="en-US" sz="1400">
                <a:latin typeface="Arial"/>
              </a:rPr>
              <a:t>Open API </a:t>
            </a:r>
            <a:r>
              <a:rPr lang="en-US" sz="1400">
                <a:latin typeface="Arial"/>
              </a:rPr>
              <a:t>关于</a:t>
            </a:r>
            <a:r>
              <a:rPr lang="en-US" sz="1400">
                <a:latin typeface="Arial"/>
              </a:rPr>
              <a:t>App </a:t>
            </a:r>
            <a:r>
              <a:rPr lang="en-US" sz="1400">
                <a:latin typeface="Arial"/>
              </a:rPr>
              <a:t>设备的联动输出，都是请求 </a:t>
            </a:r>
            <a:r>
              <a:rPr lang="en-US" sz="1400">
                <a:latin typeface="Arial"/>
              </a:rPr>
              <a:t>d3 </a:t>
            </a:r>
            <a:r>
              <a:rPr lang="en-US" sz="1400">
                <a:latin typeface="Arial"/>
              </a:rPr>
              <a:t>的</a:t>
            </a:r>
            <a:r>
              <a:rPr lang="en-US" sz="1400">
                <a:latin typeface="Arial"/>
              </a:rPr>
              <a:t>api</a:t>
            </a:r>
            <a:endParaRPr/>
          </a:p>
          <a:p>
            <a:r>
              <a:rPr lang="en-US" sz="1400">
                <a:latin typeface="Arial"/>
              </a:rPr>
              <a:t>的接口。</a:t>
            </a:r>
            <a:endParaRPr/>
          </a:p>
          <a:p>
            <a:r>
              <a:rPr lang="en-US" sz="1400">
                <a:latin typeface="Arial"/>
              </a:rPr>
              <a:t>EMAIL_ACTIVATION_DOMAIN:</a:t>
            </a:r>
            <a:r>
              <a:rPr lang="en-US" sz="1400">
                <a:latin typeface="Arial"/>
              </a:rPr>
              <a:t>http://site</a:t>
            </a:r>
            <a:r>
              <a:rPr lang="en-US" sz="1400">
                <a:latin typeface="Arial"/>
              </a:rPr>
              <a:t> // App </a:t>
            </a:r>
            <a:r>
              <a:rPr lang="en-US" sz="1400">
                <a:latin typeface="Arial"/>
              </a:rPr>
              <a:t>邮件需要激活的话，会调用 </a:t>
            </a:r>
            <a:r>
              <a:rPr lang="en-US" sz="1400">
                <a:latin typeface="Arial"/>
              </a:rPr>
              <a:t>site </a:t>
            </a:r>
            <a:r>
              <a:rPr lang="en-US" sz="1400">
                <a:latin typeface="Arial"/>
              </a:rPr>
              <a:t>的</a:t>
            </a:r>
            <a:r>
              <a:rPr lang="en-US" sz="1400">
                <a:latin typeface="Arial"/>
              </a:rPr>
              <a:t>url</a:t>
            </a:r>
            <a:r>
              <a:rPr lang="en-US" sz="1400">
                <a:latin typeface="Arial"/>
              </a:rPr>
              <a:t>链接，进行 </a:t>
            </a:r>
            <a:r>
              <a:rPr lang="en-US" sz="1400">
                <a:latin typeface="Arial"/>
              </a:rPr>
              <a:t>App </a:t>
            </a:r>
            <a:r>
              <a:rPr lang="en-US" sz="1400">
                <a:latin typeface="Arial"/>
              </a:rPr>
              <a:t>用户</a:t>
            </a:r>
            <a:endParaRPr/>
          </a:p>
          <a:p>
            <a:r>
              <a:rPr lang="en-US" sz="1400">
                <a:latin typeface="Arial"/>
              </a:rPr>
              <a:t>邮箱的激活。</a:t>
            </a:r>
            <a:endParaRPr/>
          </a:p>
          <a:p>
            <a:r>
              <a:rPr lang="en-US" sz="1400">
                <a:latin typeface="Arial"/>
              </a:rPr>
              <a:t>HTTP_RTDATA_API_HOST: </a:t>
            </a:r>
            <a:r>
              <a:rPr lang="en-US" sz="1400">
                <a:latin typeface="Arial"/>
              </a:rPr>
              <a:t>http://rtbd/rtdata/v1</a:t>
            </a:r>
            <a:r>
              <a:rPr lang="en-US" sz="1400">
                <a:latin typeface="Arial"/>
              </a:rPr>
              <a:t> </a:t>
            </a:r>
            <a:r>
              <a:rPr lang="en-US" sz="1400">
                <a:latin typeface="Arial"/>
              </a:rPr>
              <a:t>为调用 </a:t>
            </a:r>
            <a:r>
              <a:rPr lang="en-US" sz="1400">
                <a:latin typeface="Arial"/>
              </a:rPr>
              <a:t>rtbd </a:t>
            </a:r>
            <a:r>
              <a:rPr lang="en-US" sz="1400">
                <a:latin typeface="Arial"/>
              </a:rPr>
              <a:t>的通信日志等相关接口，获取原始的设备日志。</a:t>
            </a:r>
            <a:endParaRPr/>
          </a:p>
          <a:p>
            <a:endParaRPr/>
          </a:p>
          <a:p>
            <a:r>
              <a:rPr lang="en-US" sz="1400">
                <a:latin typeface="Arial"/>
              </a:rPr>
              <a:t>6. rpc </a:t>
            </a:r>
            <a:r>
              <a:rPr lang="en-US" sz="1400">
                <a:latin typeface="Arial"/>
              </a:rPr>
              <a:t>的调用</a:t>
            </a:r>
            <a:endParaRPr/>
          </a:p>
          <a:p>
            <a:r>
              <a:rPr lang="en-US" sz="1400">
                <a:latin typeface="Arial"/>
              </a:rPr>
              <a:t>RPC_DEVICE_SHADOW_URL: localhost:12111 </a:t>
            </a:r>
            <a:r>
              <a:rPr lang="en-US" sz="1400">
                <a:latin typeface="Arial"/>
              </a:rPr>
              <a:t>如设备绑定列表，需要拿设备的实时信息，会请求底层的设备</a:t>
            </a:r>
            <a:endParaRPr/>
          </a:p>
          <a:p>
            <a:r>
              <a:rPr lang="en-US" sz="1400">
                <a:latin typeface="Arial"/>
              </a:rPr>
              <a:t>影子服务拿到设备的实时状态。</a:t>
            </a:r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关于</a:t>
            </a:r>
            <a:r>
              <a:rPr lang="en-US" sz="4400">
                <a:latin typeface="Arial"/>
              </a:rPr>
              <a:t>constance config</a:t>
            </a:r>
            <a:r>
              <a:rPr lang="en-US" sz="4400">
                <a:latin typeface="Arial"/>
              </a:rPr>
              <a:t>的介绍</a:t>
            </a:r>
            <a:endParaRPr/>
          </a:p>
        </p:txBody>
      </p:sp>
      <p:sp>
        <p:nvSpPr>
          <p:cNvPr id="49" name="TextShape 2"/>
          <p:cNvSpPr txBox="1"/>
          <p:nvPr/>
        </p:nvSpPr>
        <p:spPr>
          <a:xfrm>
            <a:off x="648000" y="1563480"/>
            <a:ext cx="9392760" cy="189180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什么是</a:t>
            </a:r>
            <a:r>
              <a:rPr lang="en-US">
                <a:latin typeface="Arial"/>
              </a:rPr>
              <a:t>constance</a:t>
            </a:r>
            <a:r>
              <a:rPr lang="en-US">
                <a:latin typeface="Arial"/>
              </a:rPr>
              <a:t>呢？</a:t>
            </a:r>
            <a:r>
              <a:rPr lang="en-US">
                <a:latin typeface="Arial"/>
              </a:rPr>
              <a:t>constance </a:t>
            </a:r>
            <a:r>
              <a:rPr lang="en-US">
                <a:latin typeface="Arial"/>
              </a:rPr>
              <a:t>可以理解为一种动态的配置数据库，他可以支持</a:t>
            </a:r>
            <a:r>
              <a:rPr lang="en-US">
                <a:latin typeface="Arial"/>
              </a:rPr>
              <a:t>mysql</a:t>
            </a:r>
            <a:endParaRPr/>
          </a:p>
          <a:p>
            <a:r>
              <a:rPr lang="en-US">
                <a:latin typeface="Arial"/>
              </a:rPr>
              <a:t>或者</a:t>
            </a:r>
            <a:r>
              <a:rPr lang="en-US">
                <a:latin typeface="Arial"/>
              </a:rPr>
              <a:t>redis </a:t>
            </a:r>
            <a:r>
              <a:rPr lang="en-US">
                <a:latin typeface="Arial"/>
              </a:rPr>
              <a:t>相关的 </a:t>
            </a:r>
            <a:r>
              <a:rPr lang="en-US">
                <a:latin typeface="Arial"/>
              </a:rPr>
              <a:t>kv </a:t>
            </a:r>
            <a:r>
              <a:rPr lang="en-US">
                <a:latin typeface="Arial"/>
              </a:rPr>
              <a:t>环境配置的数据库。</a:t>
            </a:r>
            <a:endParaRPr/>
          </a:p>
          <a:p>
            <a:r>
              <a:rPr lang="en-US">
                <a:latin typeface="Arial"/>
              </a:rPr>
              <a:t>为什么需要用到此技术？主要是由于 </a:t>
            </a:r>
            <a:r>
              <a:rPr lang="en-US">
                <a:latin typeface="Arial"/>
              </a:rPr>
              <a:t>Open API </a:t>
            </a:r>
            <a:r>
              <a:rPr lang="en-US">
                <a:latin typeface="Arial"/>
              </a:rPr>
              <a:t>涉及到很多的配置，但是有些配置如果放在</a:t>
            </a:r>
            <a:endParaRPr/>
          </a:p>
          <a:p>
            <a:r>
              <a:rPr lang="en-US">
                <a:latin typeface="Arial"/>
              </a:rPr>
              <a:t>settings</a:t>
            </a:r>
            <a:r>
              <a:rPr lang="en-US">
                <a:latin typeface="Arial"/>
              </a:rPr>
              <a:t>里面，就需要重启整个服务实例才能生效，于是我们把 </a:t>
            </a:r>
            <a:r>
              <a:rPr lang="en-US">
                <a:latin typeface="Arial"/>
              </a:rPr>
              <a:t>open api</a:t>
            </a:r>
            <a:r>
              <a:rPr lang="en-US">
                <a:latin typeface="Arial"/>
              </a:rPr>
              <a:t>涉及动态配置的环</a:t>
            </a:r>
            <a:endParaRPr/>
          </a:p>
          <a:p>
            <a:r>
              <a:rPr lang="en-US">
                <a:latin typeface="Arial"/>
              </a:rPr>
              <a:t>境变量都放在了 </a:t>
            </a:r>
            <a:r>
              <a:rPr lang="en-US">
                <a:latin typeface="Arial"/>
              </a:rPr>
              <a:t>constance</a:t>
            </a:r>
            <a:r>
              <a:rPr lang="en-US">
                <a:latin typeface="Arial"/>
              </a:rPr>
              <a:t>数据库，通过</a:t>
            </a:r>
            <a:r>
              <a:rPr lang="en-US">
                <a:latin typeface="Arial"/>
              </a:rPr>
              <a:t>open api</a:t>
            </a:r>
            <a:r>
              <a:rPr lang="en-US">
                <a:latin typeface="Arial"/>
              </a:rPr>
              <a:t>的</a:t>
            </a:r>
            <a:r>
              <a:rPr lang="en-US">
                <a:latin typeface="Arial"/>
              </a:rPr>
              <a:t>admin</a:t>
            </a:r>
            <a:r>
              <a:rPr lang="en-US">
                <a:latin typeface="Arial"/>
              </a:rPr>
              <a:t>后台，我们可以看到如下</a:t>
            </a:r>
            <a:endParaRPr/>
          </a:p>
          <a:p>
            <a:endParaRPr/>
          </a:p>
        </p:txBody>
      </p:sp>
      <p:pic>
        <p:nvPicPr>
          <p:cNvPr id="50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648000" y="3169440"/>
            <a:ext cx="9000000" cy="2014560"/>
          </a:xfrm>
          <a:prstGeom prst="rect">
            <a:avLst/>
          </a:prstGeom>
          <a:ln>
            <a:noFill/>
          </a:ln>
        </p:spPr>
      </p:pic>
      <p:sp>
        <p:nvSpPr>
          <p:cNvPr id="51" name="TextShape 3"/>
          <p:cNvSpPr txBox="1"/>
          <p:nvPr/>
        </p:nvSpPr>
        <p:spPr>
          <a:xfrm>
            <a:off x="792000" y="5616000"/>
            <a:ext cx="9057240" cy="69084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如像短信的配额、短信的</a:t>
            </a:r>
            <a:r>
              <a:rPr lang="en-US">
                <a:latin typeface="Arial"/>
              </a:rPr>
              <a:t>ip</a:t>
            </a:r>
            <a:r>
              <a:rPr lang="en-US">
                <a:latin typeface="Arial"/>
              </a:rPr>
              <a:t>白名单，都可以通过 </a:t>
            </a:r>
            <a:r>
              <a:rPr lang="en-US">
                <a:latin typeface="Arial"/>
              </a:rPr>
              <a:t>constance </a:t>
            </a:r>
            <a:r>
              <a:rPr lang="en-US">
                <a:latin typeface="Arial"/>
              </a:rPr>
              <a:t>动态配置就生效，而不需要</a:t>
            </a:r>
            <a:endParaRPr/>
          </a:p>
          <a:p>
            <a:r>
              <a:rPr lang="en-US">
                <a:latin typeface="Arial"/>
              </a:rPr>
              <a:t>重启</a:t>
            </a:r>
            <a:r>
              <a:rPr lang="en-US">
                <a:latin typeface="Arial"/>
              </a:rPr>
              <a:t>uwsgi </a:t>
            </a:r>
            <a:r>
              <a:rPr lang="en-US">
                <a:latin typeface="Arial"/>
              </a:rPr>
              <a:t>服务。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3087360" y="202320"/>
            <a:ext cx="3536640" cy="733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如何布署？</a:t>
            </a:r>
            <a:endParaRPr/>
          </a:p>
        </p:txBody>
      </p:sp>
      <p:sp>
        <p:nvSpPr>
          <p:cNvPr id="53" name="TextShape 2"/>
          <p:cNvSpPr txBox="1"/>
          <p:nvPr/>
        </p:nvSpPr>
        <p:spPr>
          <a:xfrm>
            <a:off x="539640" y="1152000"/>
            <a:ext cx="7596360" cy="64656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请参考 </a:t>
            </a:r>
            <a:r>
              <a:rPr lang="en-US">
                <a:latin typeface="Arial"/>
              </a:rPr>
              <a:t>Open API</a:t>
            </a:r>
            <a:r>
              <a:rPr lang="en-US">
                <a:latin typeface="Arial"/>
              </a:rPr>
              <a:t>的 </a:t>
            </a:r>
            <a:r>
              <a:rPr lang="en-US">
                <a:latin typeface="Arial"/>
              </a:rPr>
              <a:t>Readme </a:t>
            </a:r>
            <a:r>
              <a:rPr lang="en-US">
                <a:latin typeface="Arial"/>
              </a:rPr>
              <a:t>文档说明： </a:t>
            </a:r>
            <a:endParaRPr/>
          </a:p>
          <a:p>
            <a:r>
              <a:rPr lang="en-US">
                <a:latin typeface="Arial"/>
              </a:rPr>
              <a:t>http://wiki.simon-cloud.com.cn/company/external-gizwits_gie-group/gwapi</a:t>
            </a:r>
            <a:endParaRPr/>
          </a:p>
        </p:txBody>
      </p:sp>
      <p:sp>
        <p:nvSpPr>
          <p:cNvPr id="54" name="TextShape 3"/>
          <p:cNvSpPr txBox="1"/>
          <p:nvPr/>
        </p:nvSpPr>
        <p:spPr>
          <a:xfrm>
            <a:off x="523080" y="1913400"/>
            <a:ext cx="1780920" cy="39060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数据迁移的说明</a:t>
            </a:r>
            <a:endParaRPr/>
          </a:p>
        </p:txBody>
      </p:sp>
      <p:sp>
        <p:nvSpPr>
          <p:cNvPr id="55" name="TextShape 4"/>
          <p:cNvSpPr txBox="1"/>
          <p:nvPr/>
        </p:nvSpPr>
        <p:spPr>
          <a:xfrm>
            <a:off x="576360" y="2376000"/>
            <a:ext cx="5543640" cy="380664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/app# /env-gwapi/bin/python manage.py migrate --list</a:t>
            </a:r>
            <a:endParaRPr/>
          </a:p>
          <a:p>
            <a:endParaRPr/>
          </a:p>
          <a:p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gizwits_common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(*) 0001_initial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(*) 0002_auto__add_productmsgthrottle</a:t>
            </a:r>
            <a:endParaRPr/>
          </a:p>
          <a:p>
            <a:endParaRPr/>
          </a:p>
          <a:p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gizwits_site</a:t>
            </a:r>
            <a:endParaRPr/>
          </a:p>
          <a:p>
            <a:endParaRPr/>
          </a:p>
          <a:p>
            <a:r>
              <a:rPr lang="en-US">
                <a:latin typeface="Arial"/>
              </a:rPr>
              <a:t> </a:t>
            </a:r>
            <a:r>
              <a:rPr lang="en-US">
                <a:latin typeface="Arial"/>
              </a:rPr>
              <a:t>openplatform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(*) 0001_initial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(*) 0002_auto__add_field_opapplication_domainid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(*) 0003_auto__add_m2m</a:t>
            </a:r>
            <a:endParaRPr/>
          </a:p>
          <a:p>
            <a:r>
              <a:rPr lang="en-US">
                <a:latin typeface="Arial"/>
              </a:rPr>
              <a:t>  </a:t>
            </a:r>
            <a:r>
              <a:rPr lang="en-US">
                <a:latin typeface="Arial"/>
              </a:rPr>
              <a:t>(*) 0004_auto__add_appuserdomain</a:t>
            </a:r>
            <a:endParaRPr/>
          </a:p>
          <a:p>
            <a:r>
              <a:rPr lang="en-US">
                <a:latin typeface="Arial"/>
              </a:rPr>
              <a:t>…</a:t>
            </a:r>
            <a:r>
              <a:rPr lang="en-US">
                <a:latin typeface="Arial"/>
              </a:rPr>
              <a:t>.</a:t>
            </a:r>
            <a:endParaRPr/>
          </a:p>
        </p:txBody>
      </p:sp>
      <p:sp>
        <p:nvSpPr>
          <p:cNvPr id="56" name="TextShape 5"/>
          <p:cNvSpPr txBox="1"/>
          <p:nvPr/>
        </p:nvSpPr>
        <p:spPr>
          <a:xfrm>
            <a:off x="288000" y="6192000"/>
            <a:ext cx="12368160" cy="89532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 sz="1200">
                <a:latin typeface="Arial"/>
              </a:rPr>
              <a:t>如图，需要查看 </a:t>
            </a:r>
            <a:r>
              <a:rPr lang="en-US" sz="1200">
                <a:latin typeface="Arial"/>
              </a:rPr>
              <a:t>Open API </a:t>
            </a:r>
            <a:r>
              <a:rPr lang="en-US" sz="1200">
                <a:latin typeface="Arial"/>
              </a:rPr>
              <a:t>是否执行了数据迁移，可以通过 </a:t>
            </a:r>
            <a:r>
              <a:rPr lang="en-US" sz="1200">
                <a:latin typeface="Arial"/>
              </a:rPr>
              <a:t>manage.py migrate </a:t>
            </a:r>
            <a:r>
              <a:rPr lang="en-US" sz="1200">
                <a:latin typeface="Arial"/>
              </a:rPr>
              <a:t>命令查看，</a:t>
            </a:r>
            <a:r>
              <a:rPr lang="en-US" sz="1200">
                <a:latin typeface="Arial"/>
              </a:rPr>
              <a:t>--list </a:t>
            </a:r>
            <a:r>
              <a:rPr lang="en-US" sz="1200">
                <a:latin typeface="Arial"/>
              </a:rPr>
              <a:t>代表查看数据迁移的执行结果、</a:t>
            </a:r>
            <a:endParaRPr/>
          </a:p>
          <a:p>
            <a:r>
              <a:rPr lang="en-US" sz="1200">
                <a:latin typeface="Arial"/>
              </a:rPr>
              <a:t>我们看到有</a:t>
            </a:r>
            <a:r>
              <a:rPr lang="en-US" sz="1200">
                <a:latin typeface="Arial"/>
              </a:rPr>
              <a:t>gizwits_common</a:t>
            </a:r>
            <a:r>
              <a:rPr lang="en-US" sz="1200">
                <a:latin typeface="Arial"/>
              </a:rPr>
              <a:t>、</a:t>
            </a:r>
            <a:r>
              <a:rPr lang="en-US" sz="1200">
                <a:latin typeface="Arial"/>
              </a:rPr>
              <a:t>gizwits_site</a:t>
            </a:r>
            <a:r>
              <a:rPr lang="en-US" sz="1200">
                <a:latin typeface="Arial"/>
              </a:rPr>
              <a:t>、</a:t>
            </a:r>
            <a:r>
              <a:rPr lang="en-US" sz="1200">
                <a:latin typeface="Arial"/>
              </a:rPr>
              <a:t>Openplatform </a:t>
            </a:r>
            <a:r>
              <a:rPr lang="en-US" sz="1200">
                <a:latin typeface="Arial"/>
              </a:rPr>
              <a:t>等目录，这里代表的是每个应用模块的迁移执行情况，当括号里打了</a:t>
            </a:r>
            <a:r>
              <a:rPr lang="en-US" sz="1200">
                <a:latin typeface="Arial"/>
              </a:rPr>
              <a:t>*</a:t>
            </a:r>
            <a:r>
              <a:rPr lang="en-US" sz="1200">
                <a:latin typeface="Arial"/>
              </a:rPr>
              <a:t>号代表已经</a:t>
            </a:r>
            <a:endParaRPr/>
          </a:p>
          <a:p>
            <a:r>
              <a:rPr lang="en-US" sz="1200">
                <a:latin typeface="Arial"/>
              </a:rPr>
              <a:t>执行某个数据表结构或者数据迁移。由于 </a:t>
            </a:r>
            <a:r>
              <a:rPr lang="en-US" sz="1200">
                <a:latin typeface="Arial"/>
              </a:rPr>
              <a:t>Open API </a:t>
            </a:r>
            <a:r>
              <a:rPr lang="en-US" sz="1200">
                <a:latin typeface="Arial"/>
              </a:rPr>
              <a:t>和 </a:t>
            </a:r>
            <a:r>
              <a:rPr lang="en-US" sz="1200">
                <a:latin typeface="Arial"/>
              </a:rPr>
              <a:t>Site(</a:t>
            </a:r>
            <a:r>
              <a:rPr lang="en-US" sz="1200">
                <a:latin typeface="Arial"/>
              </a:rPr>
              <a:t>开发者运营系统）的某些表，如产品表、应用表是放在</a:t>
            </a:r>
            <a:r>
              <a:rPr lang="en-US" sz="1200">
                <a:latin typeface="Arial"/>
              </a:rPr>
              <a:t>django-gizwits-common</a:t>
            </a:r>
            <a:r>
              <a:rPr lang="en-US" sz="1200">
                <a:latin typeface="Arial"/>
              </a:rPr>
              <a:t>库</a:t>
            </a:r>
            <a:endParaRPr/>
          </a:p>
          <a:p>
            <a:r>
              <a:rPr lang="en-US" sz="1200">
                <a:latin typeface="Arial"/>
              </a:rPr>
              <a:t>的，所以数据迁移也有个顺序执行，顺序如下：执行开发者中心的数据迁移，再执行 </a:t>
            </a:r>
            <a:r>
              <a:rPr lang="en-US" sz="1200">
                <a:latin typeface="Arial"/>
              </a:rPr>
              <a:t>Open API</a:t>
            </a:r>
            <a:r>
              <a:rPr lang="en-US" sz="1200">
                <a:latin typeface="Arial"/>
              </a:rPr>
              <a:t>的数据迁移。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Django </a:t>
            </a:r>
            <a:r>
              <a:rPr lang="en-US" sz="4400">
                <a:latin typeface="Arial"/>
              </a:rPr>
              <a:t>数据迁移介绍</a:t>
            </a:r>
            <a:endParaRPr/>
          </a:p>
        </p:txBody>
      </p:sp>
      <p:sp>
        <p:nvSpPr>
          <p:cNvPr id="58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Python manage.py migrate gizwits_site --ignore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Python manage.py migrate openplatform --ignore</a:t>
            </a:r>
            <a:endParaRPr/>
          </a:p>
        </p:txBody>
      </p:sp>
      <p:sp>
        <p:nvSpPr>
          <p:cNvPr id="59" name="TextShape 3"/>
          <p:cNvSpPr txBox="1"/>
          <p:nvPr/>
        </p:nvSpPr>
        <p:spPr>
          <a:xfrm>
            <a:off x="503280" y="3816000"/>
            <a:ext cx="9576720" cy="249228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如上所示，我们要运行 </a:t>
            </a:r>
            <a:r>
              <a:rPr lang="en-US">
                <a:latin typeface="Arial"/>
              </a:rPr>
              <a:t>Open API</a:t>
            </a:r>
            <a:r>
              <a:rPr lang="en-US">
                <a:latin typeface="Arial"/>
              </a:rPr>
              <a:t>，是需要做数据</a:t>
            </a:r>
            <a:r>
              <a:rPr lang="en-US">
                <a:latin typeface="Arial"/>
              </a:rPr>
              <a:t>migrate</a:t>
            </a:r>
            <a:r>
              <a:rPr lang="en-US">
                <a:latin typeface="Arial"/>
              </a:rPr>
              <a:t>的 其中为什么要用到 –</a:t>
            </a:r>
            <a:r>
              <a:rPr lang="en-US">
                <a:latin typeface="Arial"/>
              </a:rPr>
              <a:t>ignore</a:t>
            </a:r>
            <a:r>
              <a:rPr lang="en-US">
                <a:latin typeface="Arial"/>
              </a:rPr>
              <a:t>呢？</a:t>
            </a:r>
            <a:endParaRPr/>
          </a:p>
          <a:p>
            <a:r>
              <a:rPr lang="en-US">
                <a:latin typeface="Arial"/>
              </a:rPr>
              <a:t>这跟我们的</a:t>
            </a:r>
            <a:r>
              <a:rPr lang="en-US">
                <a:latin typeface="Arial"/>
              </a:rPr>
              <a:t>common </a:t>
            </a:r>
            <a:r>
              <a:rPr lang="en-US">
                <a:latin typeface="Arial"/>
              </a:rPr>
              <a:t>库有关，因为 </a:t>
            </a:r>
            <a:r>
              <a:rPr lang="en-US">
                <a:latin typeface="Arial"/>
              </a:rPr>
              <a:t>Open API</a:t>
            </a:r>
            <a:r>
              <a:rPr lang="en-US">
                <a:latin typeface="Arial"/>
              </a:rPr>
              <a:t>与 </a:t>
            </a:r>
            <a:r>
              <a:rPr lang="en-US">
                <a:latin typeface="Arial"/>
              </a:rPr>
              <a:t>Site</a:t>
            </a:r>
            <a:r>
              <a:rPr lang="en-US">
                <a:latin typeface="Arial"/>
              </a:rPr>
              <a:t>、企业 </a:t>
            </a:r>
            <a:r>
              <a:rPr lang="en-US">
                <a:latin typeface="Arial"/>
              </a:rPr>
              <a:t>API </a:t>
            </a:r>
            <a:r>
              <a:rPr lang="en-US">
                <a:latin typeface="Arial"/>
              </a:rPr>
              <a:t>等服务都是共用同一个</a:t>
            </a:r>
            <a:endParaRPr/>
          </a:p>
          <a:p>
            <a:r>
              <a:rPr lang="en-US">
                <a:latin typeface="Arial"/>
              </a:rPr>
              <a:t>数据库的，所以需要加上—</a:t>
            </a:r>
            <a:r>
              <a:rPr lang="en-US">
                <a:latin typeface="Arial"/>
              </a:rPr>
              <a:t>ignore-ghost-migrations </a:t>
            </a:r>
            <a:r>
              <a:rPr lang="en-US">
                <a:latin typeface="Arial"/>
              </a:rPr>
              <a:t>来规避同一数据库操作的问题。</a:t>
            </a:r>
            <a:endParaRPr/>
          </a:p>
          <a:p>
            <a:r>
              <a:rPr lang="en-US">
                <a:latin typeface="Arial"/>
              </a:rPr>
              <a:t>当时提到操作顺序是 </a:t>
            </a:r>
            <a:r>
              <a:rPr lang="en-US">
                <a:latin typeface="Arial"/>
              </a:rPr>
              <a:t>Site </a:t>
            </a:r>
            <a:r>
              <a:rPr lang="en-US">
                <a:latin typeface="Arial"/>
              </a:rPr>
              <a:t>服务先执行 </a:t>
            </a:r>
            <a:r>
              <a:rPr lang="en-US">
                <a:latin typeface="Arial"/>
              </a:rPr>
              <a:t>migrate gizwits_site </a:t>
            </a:r>
            <a:r>
              <a:rPr lang="en-US">
                <a:latin typeface="Arial"/>
              </a:rPr>
              <a:t>项目、再去</a:t>
            </a:r>
            <a:r>
              <a:rPr lang="en-US">
                <a:latin typeface="Arial"/>
              </a:rPr>
              <a:t>Open API </a:t>
            </a:r>
            <a:r>
              <a:rPr lang="en-US">
                <a:latin typeface="Arial"/>
              </a:rPr>
              <a:t>执行</a:t>
            </a:r>
            <a:endParaRPr/>
          </a:p>
          <a:p>
            <a:r>
              <a:rPr lang="en-US">
                <a:latin typeface="Arial"/>
              </a:rPr>
              <a:t>Migrate openplatform</a:t>
            </a:r>
            <a:r>
              <a:rPr lang="en-US">
                <a:latin typeface="Arial"/>
              </a:rPr>
              <a:t>项目，原因是 </a:t>
            </a:r>
            <a:r>
              <a:rPr lang="en-US">
                <a:latin typeface="Arial"/>
              </a:rPr>
              <a:t>Site </a:t>
            </a:r>
            <a:r>
              <a:rPr lang="en-US">
                <a:latin typeface="Arial"/>
              </a:rPr>
              <a:t>更多的是管理 </a:t>
            </a:r>
            <a:r>
              <a:rPr lang="en-US">
                <a:latin typeface="Arial"/>
              </a:rPr>
              <a:t>gizwits_site </a:t>
            </a:r>
            <a:r>
              <a:rPr lang="en-US">
                <a:latin typeface="Arial"/>
              </a:rPr>
              <a:t>的产品相关的表目录，</a:t>
            </a:r>
            <a:endParaRPr/>
          </a:p>
          <a:p>
            <a:r>
              <a:rPr lang="en-US">
                <a:latin typeface="Arial"/>
              </a:rPr>
              <a:t>而 </a:t>
            </a:r>
            <a:r>
              <a:rPr lang="en-US">
                <a:latin typeface="Arial"/>
              </a:rPr>
              <a:t>open api</a:t>
            </a:r>
            <a:r>
              <a:rPr lang="en-US">
                <a:latin typeface="Arial"/>
              </a:rPr>
              <a:t>更多的是对应用 </a:t>
            </a:r>
            <a:r>
              <a:rPr lang="en-US">
                <a:latin typeface="Arial"/>
              </a:rPr>
              <a:t>app</a:t>
            </a:r>
            <a:r>
              <a:rPr lang="en-US">
                <a:latin typeface="Arial"/>
              </a:rPr>
              <a:t>、</a:t>
            </a:r>
            <a:r>
              <a:rPr lang="en-US">
                <a:latin typeface="Arial"/>
              </a:rPr>
              <a:t>m2m</a:t>
            </a:r>
            <a:r>
              <a:rPr lang="en-US">
                <a:latin typeface="Arial"/>
              </a:rPr>
              <a:t>等配置信息的操作，所以在布署的时候，数据迁移</a:t>
            </a:r>
            <a:endParaRPr/>
          </a:p>
          <a:p>
            <a:r>
              <a:rPr lang="en-US">
                <a:latin typeface="Arial"/>
              </a:rPr>
              <a:t>需要侧重留意一下。</a:t>
            </a:r>
            <a:endParaRPr/>
          </a:p>
          <a:p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720000" y="576000"/>
            <a:ext cx="2487600" cy="60660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Open API </a:t>
            </a:r>
            <a:r>
              <a:rPr lang="en-US">
                <a:latin typeface="Arial"/>
              </a:rPr>
              <a:t>头部的鉴权</a:t>
            </a:r>
            <a:endParaRPr/>
          </a:p>
        </p:txBody>
      </p:sp>
      <p:sp>
        <p:nvSpPr>
          <p:cNvPr id="61" name="TextShape 2"/>
          <p:cNvSpPr txBox="1"/>
          <p:nvPr/>
        </p:nvSpPr>
        <p:spPr>
          <a:xfrm>
            <a:off x="504000" y="1152000"/>
            <a:ext cx="9135360" cy="89532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 sz="1200">
                <a:latin typeface="Arial"/>
              </a:rPr>
              <a:t>X-Gizwits-Application-Id</a:t>
            </a:r>
            <a:r>
              <a:rPr lang="en-US" sz="1200">
                <a:latin typeface="Arial"/>
              </a:rPr>
              <a:t>称 </a:t>
            </a:r>
            <a:r>
              <a:rPr lang="en-US" sz="1200">
                <a:latin typeface="Arial"/>
              </a:rPr>
              <a:t>AppID</a:t>
            </a:r>
            <a:r>
              <a:rPr lang="en-US" sz="1200">
                <a:latin typeface="Arial"/>
              </a:rPr>
              <a:t>，是一个应用在机智云平台中的唯一标识，所有 </a:t>
            </a:r>
            <a:r>
              <a:rPr lang="en-US" sz="1200">
                <a:latin typeface="Arial"/>
              </a:rPr>
              <a:t>OpenAPI </a:t>
            </a:r>
            <a:r>
              <a:rPr lang="en-US" sz="1200">
                <a:latin typeface="Arial"/>
              </a:rPr>
              <a:t>接口都需要传入这个头部参数。应用</a:t>
            </a:r>
            <a:r>
              <a:rPr lang="en-US" sz="1200">
                <a:latin typeface="Arial"/>
              </a:rPr>
              <a:t>ID</a:t>
            </a:r>
            <a:endParaRPr/>
          </a:p>
          <a:p>
            <a:r>
              <a:rPr lang="en-US" sz="1200">
                <a:latin typeface="Arial"/>
              </a:rPr>
              <a:t>在运营平台的应用配置模块中可以申请得到。</a:t>
            </a:r>
            <a:endParaRPr/>
          </a:p>
          <a:p>
            <a:r>
              <a:rPr lang="en-US" sz="1200">
                <a:latin typeface="Arial"/>
              </a:rPr>
              <a:t>X-Gizwits-User-token </a:t>
            </a:r>
            <a:r>
              <a:rPr lang="en-US" sz="1200">
                <a:latin typeface="Arial"/>
              </a:rPr>
              <a:t>简称 </a:t>
            </a:r>
            <a:r>
              <a:rPr lang="en-US" sz="1200">
                <a:latin typeface="Arial"/>
              </a:rPr>
              <a:t>UserToken</a:t>
            </a:r>
            <a:r>
              <a:rPr lang="en-US" sz="1200">
                <a:latin typeface="Arial"/>
              </a:rPr>
              <a:t>，它代表着接口调用中的用户上下文。每次登录可以获取一个新的 </a:t>
            </a:r>
            <a:r>
              <a:rPr lang="en-US" sz="1200">
                <a:latin typeface="Arial"/>
              </a:rPr>
              <a:t>UserToken</a:t>
            </a:r>
            <a:r>
              <a:rPr lang="en-US" sz="1200">
                <a:latin typeface="Arial"/>
              </a:rPr>
              <a:t>，</a:t>
            </a:r>
            <a:endParaRPr/>
          </a:p>
          <a:p>
            <a:r>
              <a:rPr lang="en-US" sz="1200">
                <a:latin typeface="Arial"/>
              </a:rPr>
              <a:t>新旧 </a:t>
            </a:r>
            <a:r>
              <a:rPr lang="en-US" sz="1200">
                <a:latin typeface="Arial"/>
              </a:rPr>
              <a:t>UserToken </a:t>
            </a:r>
            <a:r>
              <a:rPr lang="en-US" sz="1200">
                <a:latin typeface="Arial"/>
              </a:rPr>
              <a:t>都可以使用。</a:t>
            </a:r>
            <a:endParaRPr/>
          </a:p>
        </p:txBody>
      </p:sp>
      <p:sp>
        <p:nvSpPr>
          <p:cNvPr id="62" name="TextShape 3"/>
          <p:cNvSpPr txBox="1"/>
          <p:nvPr/>
        </p:nvSpPr>
        <p:spPr>
          <a:xfrm>
            <a:off x="648000" y="2232000"/>
            <a:ext cx="1323720" cy="39060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鉴权类介绍</a:t>
            </a:r>
            <a:endParaRPr/>
          </a:p>
        </p:txBody>
      </p:sp>
      <p:sp>
        <p:nvSpPr>
          <p:cNvPr id="63" name="TextShape 4"/>
          <p:cNvSpPr txBox="1"/>
          <p:nvPr/>
        </p:nvSpPr>
        <p:spPr>
          <a:xfrm>
            <a:off x="504000" y="2776320"/>
            <a:ext cx="9135360" cy="262368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 sz="1200">
                <a:latin typeface="Arial"/>
              </a:rPr>
              <a:t>openplatform</a:t>
            </a:r>
            <a:r>
              <a:rPr lang="en-US" sz="1200">
                <a:latin typeface="Arial"/>
              </a:rPr>
              <a:t>目录的</a:t>
            </a:r>
            <a:r>
              <a:rPr lang="en-US" sz="1200">
                <a:latin typeface="Arial"/>
              </a:rPr>
              <a:t>views</a:t>
            </a:r>
            <a:r>
              <a:rPr lang="en-US" sz="1200">
                <a:latin typeface="Arial"/>
              </a:rPr>
              <a:t>视图逻辑有一个</a:t>
            </a:r>
            <a:r>
              <a:rPr lang="en-US" sz="1200">
                <a:latin typeface="Arial"/>
              </a:rPr>
              <a:t>api_common.py</a:t>
            </a:r>
            <a:r>
              <a:rPr lang="en-US" sz="1200">
                <a:latin typeface="Arial"/>
              </a:rPr>
              <a:t>的文件，这里声明了</a:t>
            </a:r>
            <a:r>
              <a:rPr lang="en-US" sz="1200">
                <a:latin typeface="Arial"/>
              </a:rPr>
              <a:t>BaseAPIView</a:t>
            </a:r>
            <a:r>
              <a:rPr lang="en-US" sz="1200">
                <a:latin typeface="Arial"/>
              </a:rPr>
              <a:t>类的方法，这里的方法初始化了基础的日志记录，包括记录每次</a:t>
            </a:r>
            <a:r>
              <a:rPr lang="en-US" sz="1200">
                <a:latin typeface="Arial"/>
              </a:rPr>
              <a:t>http</a:t>
            </a:r>
            <a:r>
              <a:rPr lang="en-US" sz="1200">
                <a:latin typeface="Arial"/>
              </a:rPr>
              <a:t>请求</a:t>
            </a:r>
            <a:r>
              <a:rPr lang="en-US" sz="1200">
                <a:latin typeface="Arial"/>
              </a:rPr>
              <a:t>api</a:t>
            </a:r>
            <a:r>
              <a:rPr lang="en-US" sz="1200">
                <a:latin typeface="Arial"/>
              </a:rPr>
              <a:t>的业务名称、时长、状态码，错误信息等记录，具体可以看</a:t>
            </a:r>
            <a:r>
              <a:rPr lang="en-US" sz="1200">
                <a:latin typeface="Arial"/>
              </a:rPr>
              <a:t>init_busi_log,handle_exception</a:t>
            </a:r>
            <a:r>
              <a:rPr lang="en-US" sz="1200">
                <a:latin typeface="Arial"/>
              </a:rPr>
              <a:t>等函数方法 。</a:t>
            </a:r>
            <a:r>
              <a:rPr lang="en-US" sz="1200">
                <a:latin typeface="Arial"/>
              </a:rPr>
              <a:t>
</a:t>
            </a:r>
            <a:endParaRPr/>
          </a:p>
          <a:p>
            <a:r>
              <a:rPr lang="en-US" sz="1200">
                <a:latin typeface="Arial"/>
              </a:rPr>
              <a:t>接着，</a:t>
            </a:r>
            <a:r>
              <a:rPr lang="en-US" sz="1200">
                <a:latin typeface="Arial"/>
              </a:rPr>
              <a:t>views</a:t>
            </a:r>
            <a:r>
              <a:rPr lang="en-US" sz="1200">
                <a:latin typeface="Arial"/>
              </a:rPr>
              <a:t>目录的</a:t>
            </a:r>
            <a:r>
              <a:rPr lang="en-US" sz="1200">
                <a:latin typeface="Arial"/>
              </a:rPr>
              <a:t>apps</a:t>
            </a:r>
            <a:r>
              <a:rPr lang="en-US" sz="1200">
                <a:latin typeface="Arial"/>
              </a:rPr>
              <a:t>是把 </a:t>
            </a:r>
            <a:r>
              <a:rPr lang="en-US" sz="1200">
                <a:latin typeface="Arial"/>
              </a:rPr>
              <a:t>BaseAPIView</a:t>
            </a:r>
            <a:r>
              <a:rPr lang="en-US" sz="1200">
                <a:latin typeface="Arial"/>
              </a:rPr>
              <a:t>的类引入进来了，是因为还需要对应 </a:t>
            </a:r>
            <a:r>
              <a:rPr lang="en-US" sz="1200">
                <a:latin typeface="Arial"/>
              </a:rPr>
              <a:t>header </a:t>
            </a:r>
            <a:r>
              <a:rPr lang="en-US" sz="1200">
                <a:latin typeface="Arial"/>
              </a:rPr>
              <a:t>头部的 </a:t>
            </a:r>
            <a:r>
              <a:rPr lang="en-US" sz="1200">
                <a:latin typeface="Arial"/>
              </a:rPr>
              <a:t>appid,token</a:t>
            </a:r>
            <a:r>
              <a:rPr lang="en-US" sz="1200">
                <a:latin typeface="Arial"/>
              </a:rPr>
              <a:t>等相关合法信息进行</a:t>
            </a:r>
            <a:endParaRPr/>
          </a:p>
          <a:p>
            <a:r>
              <a:rPr lang="en-US" sz="1200">
                <a:latin typeface="Arial"/>
              </a:rPr>
              <a:t>校验，于是可以看到 </a:t>
            </a:r>
            <a:r>
              <a:rPr lang="en-US" sz="1200">
                <a:latin typeface="Arial"/>
              </a:rPr>
              <a:t>AppAPIView(BaseAPIView)</a:t>
            </a:r>
            <a:r>
              <a:rPr lang="en-US" sz="1200">
                <a:latin typeface="Arial"/>
              </a:rPr>
              <a:t>继承了通用日志信息的 </a:t>
            </a:r>
            <a:r>
              <a:rPr lang="en-US" sz="1200">
                <a:latin typeface="Arial"/>
              </a:rPr>
              <a:t>API </a:t>
            </a:r>
            <a:r>
              <a:rPr lang="en-US" sz="1200">
                <a:latin typeface="Arial"/>
              </a:rPr>
              <a:t>类，然后重写了</a:t>
            </a:r>
            <a:r>
              <a:rPr lang="en-US" sz="1200">
                <a:latin typeface="Arial"/>
              </a:rPr>
              <a:t>dispatch</a:t>
            </a:r>
            <a:r>
              <a:rPr lang="en-US" sz="1200">
                <a:latin typeface="Arial"/>
              </a:rPr>
              <a:t>的函数逻辑，如</a:t>
            </a:r>
            <a:r>
              <a:rPr lang="en-US" sz="1200">
                <a:latin typeface="Arial"/>
              </a:rPr>
              <a:t>self.app = OPApplication.objects.get(appid=appid)</a:t>
            </a:r>
            <a:r>
              <a:rPr lang="en-US" sz="1200">
                <a:latin typeface="Arial"/>
              </a:rPr>
              <a:t>其实就是往</a:t>
            </a:r>
            <a:r>
              <a:rPr lang="en-US" sz="1200">
                <a:latin typeface="Arial"/>
              </a:rPr>
              <a:t>opapplication </a:t>
            </a:r>
            <a:r>
              <a:rPr lang="en-US" sz="1200">
                <a:latin typeface="Arial"/>
              </a:rPr>
              <a:t>的数据表查看是否有</a:t>
            </a:r>
            <a:r>
              <a:rPr lang="en-US" sz="1200">
                <a:latin typeface="Arial"/>
              </a:rPr>
              <a:t>appid</a:t>
            </a:r>
            <a:r>
              <a:rPr lang="en-US" sz="1200">
                <a:latin typeface="Arial"/>
              </a:rPr>
              <a:t>的信息，若没有，证明 </a:t>
            </a:r>
            <a:r>
              <a:rPr lang="en-US" sz="1200">
                <a:latin typeface="Arial"/>
              </a:rPr>
              <a:t>appid</a:t>
            </a:r>
            <a:r>
              <a:rPr lang="en-US" sz="1200">
                <a:latin typeface="Arial"/>
              </a:rPr>
              <a:t>不合法。</a:t>
            </a:r>
            <a:endParaRPr/>
          </a:p>
          <a:p>
            <a:r>
              <a:rPr lang="en-US" sz="1200">
                <a:latin typeface="Arial"/>
              </a:rPr>
              <a:t>self.token = verify_token(self.app.domainid, token, self.app.appid) </a:t>
            </a:r>
            <a:r>
              <a:rPr lang="en-US" sz="1200">
                <a:latin typeface="Arial"/>
              </a:rPr>
              <a:t>此函数方法会调用 </a:t>
            </a:r>
            <a:r>
              <a:rPr lang="en-US" sz="1200">
                <a:latin typeface="Arial"/>
              </a:rPr>
              <a:t>innerapi </a:t>
            </a:r>
            <a:r>
              <a:rPr lang="en-US" sz="1200">
                <a:latin typeface="Arial"/>
              </a:rPr>
              <a:t>的</a:t>
            </a:r>
            <a:r>
              <a:rPr lang="en-US" sz="1200">
                <a:latin typeface="Arial"/>
              </a:rPr>
              <a:t>/v1/user/token/verify</a:t>
            </a:r>
            <a:r>
              <a:rPr lang="en-US" sz="1200">
                <a:latin typeface="Arial"/>
              </a:rPr>
              <a:t>的接口对 </a:t>
            </a:r>
            <a:r>
              <a:rPr lang="en-US" sz="1200">
                <a:latin typeface="Arial"/>
              </a:rPr>
              <a:t>token</a:t>
            </a:r>
            <a:r>
              <a:rPr lang="en-US" sz="1200">
                <a:latin typeface="Arial"/>
              </a:rPr>
              <a:t>的信息进行合法校验。若已注册了 </a:t>
            </a:r>
            <a:r>
              <a:rPr lang="en-US" sz="1200">
                <a:latin typeface="Arial"/>
              </a:rPr>
              <a:t>app </a:t>
            </a:r>
            <a:r>
              <a:rPr lang="en-US" sz="1200">
                <a:latin typeface="Arial"/>
              </a:rPr>
              <a:t>用户 </a:t>
            </a:r>
            <a:r>
              <a:rPr lang="en-US" sz="1200">
                <a:latin typeface="Arial"/>
              </a:rPr>
              <a:t>ID</a:t>
            </a:r>
            <a:r>
              <a:rPr lang="en-US" sz="1200">
                <a:latin typeface="Arial"/>
              </a:rPr>
              <a:t>，则可以通过此 </a:t>
            </a:r>
            <a:r>
              <a:rPr lang="en-US" sz="1200">
                <a:latin typeface="Arial"/>
              </a:rPr>
              <a:t>token </a:t>
            </a:r>
            <a:r>
              <a:rPr lang="en-US" sz="1200">
                <a:latin typeface="Arial"/>
              </a:rPr>
              <a:t>在有效期的范围内查看用户相关的信息。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576360" y="216000"/>
            <a:ext cx="9071640" cy="1008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App</a:t>
            </a:r>
            <a:r>
              <a:rPr lang="en-US" sz="4400">
                <a:latin typeface="Arial"/>
              </a:rPr>
              <a:t>业务</a:t>
            </a:r>
            <a:endParaRPr/>
          </a:p>
        </p:txBody>
      </p:sp>
      <p:sp>
        <p:nvSpPr>
          <p:cNvPr id="65" name="TextShape 2"/>
          <p:cNvSpPr txBox="1"/>
          <p:nvPr/>
        </p:nvSpPr>
        <p:spPr>
          <a:xfrm>
            <a:off x="792000" y="1656000"/>
            <a:ext cx="1984320" cy="219204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App </a:t>
            </a:r>
            <a:r>
              <a:rPr lang="en-US">
                <a:latin typeface="Arial"/>
              </a:rPr>
              <a:t>用户管理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创建用户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获取用户信息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修改用户信息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用户登录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重置密码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获取短信验证码</a:t>
            </a:r>
            <a:endParaRPr/>
          </a:p>
        </p:txBody>
      </p:sp>
      <p:sp>
        <p:nvSpPr>
          <p:cNvPr id="66" name="TextShape 3"/>
          <p:cNvSpPr txBox="1"/>
          <p:nvPr/>
        </p:nvSpPr>
        <p:spPr>
          <a:xfrm>
            <a:off x="3960000" y="1656000"/>
            <a:ext cx="2441520" cy="99108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消息中心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查询消息中心列表</a:t>
            </a:r>
            <a:endParaRPr/>
          </a:p>
          <a:p>
            <a:r>
              <a:rPr lang="en-US">
                <a:latin typeface="Arial"/>
              </a:rPr>
              <a:t>* </a:t>
            </a:r>
            <a:r>
              <a:rPr lang="en-US">
                <a:latin typeface="Arial"/>
              </a:rPr>
              <a:t>标记已读与删除消息</a:t>
            </a:r>
            <a:endParaRPr/>
          </a:p>
        </p:txBody>
      </p:sp>
      <p:sp>
        <p:nvSpPr>
          <p:cNvPr id="67" name="TextShape 4"/>
          <p:cNvSpPr txBox="1"/>
          <p:nvPr/>
        </p:nvSpPr>
        <p:spPr>
          <a:xfrm>
            <a:off x="7344000" y="1656000"/>
            <a:ext cx="2780280" cy="214776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设备绑定管理</a:t>
            </a:r>
            <a:endParaRPr/>
          </a:p>
          <a:p>
            <a:r>
              <a:rPr lang="en-US">
                <a:latin typeface="Arial"/>
              </a:rPr>
              <a:t>绑定设备</a:t>
            </a:r>
            <a:endParaRPr/>
          </a:p>
          <a:p>
            <a:r>
              <a:rPr lang="en-US">
                <a:latin typeface="Arial"/>
              </a:rPr>
              <a:t>按单个</a:t>
            </a:r>
            <a:r>
              <a:rPr lang="en-US">
                <a:latin typeface="Arial"/>
              </a:rPr>
              <a:t>mac</a:t>
            </a:r>
            <a:r>
              <a:rPr lang="en-US">
                <a:latin typeface="Arial"/>
              </a:rPr>
              <a:t>地址绑定设备</a:t>
            </a:r>
            <a:endParaRPr/>
          </a:p>
          <a:p>
            <a:r>
              <a:rPr lang="en-US">
                <a:latin typeface="Arial"/>
              </a:rPr>
              <a:t>获取绑定列表</a:t>
            </a:r>
            <a:endParaRPr/>
          </a:p>
          <a:p>
            <a:r>
              <a:rPr lang="en-US">
                <a:latin typeface="Arial"/>
              </a:rPr>
              <a:t>修改绑定信息</a:t>
            </a:r>
            <a:endParaRPr/>
          </a:p>
          <a:p>
            <a:r>
              <a:rPr lang="en-US">
                <a:latin typeface="Arial"/>
              </a:rPr>
              <a:t>查询绑定的</a:t>
            </a:r>
            <a:r>
              <a:rPr lang="en-US">
                <a:latin typeface="Arial"/>
              </a:rPr>
              <a:t>Guest</a:t>
            </a:r>
            <a:r>
              <a:rPr lang="en-US">
                <a:latin typeface="Arial"/>
              </a:rPr>
              <a:t>用户</a:t>
            </a:r>
            <a:endParaRPr/>
          </a:p>
          <a:p>
            <a:r>
              <a:rPr lang="en-US">
                <a:latin typeface="Arial"/>
              </a:rPr>
              <a:t>…</a:t>
            </a:r>
            <a:r>
              <a:rPr lang="en-US">
                <a:latin typeface="Arial"/>
              </a:rPr>
              <a:t>.</a:t>
            </a:r>
            <a:endParaRPr/>
          </a:p>
        </p:txBody>
      </p:sp>
      <p:sp>
        <p:nvSpPr>
          <p:cNvPr id="68" name="TextShape 5"/>
          <p:cNvSpPr txBox="1"/>
          <p:nvPr/>
        </p:nvSpPr>
        <p:spPr>
          <a:xfrm>
            <a:off x="936000" y="4392000"/>
            <a:ext cx="1766520" cy="154728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设备分享</a:t>
            </a:r>
            <a:endParaRPr/>
          </a:p>
          <a:p>
            <a:r>
              <a:rPr lang="en-US">
                <a:latin typeface="Arial"/>
              </a:rPr>
              <a:t>创建分享邀请</a:t>
            </a:r>
            <a:endParaRPr/>
          </a:p>
          <a:p>
            <a:r>
              <a:rPr lang="en-US">
                <a:latin typeface="Arial"/>
              </a:rPr>
              <a:t>查询分享邀请</a:t>
            </a:r>
            <a:endParaRPr/>
          </a:p>
          <a:p>
            <a:r>
              <a:rPr lang="en-US">
                <a:latin typeface="Arial"/>
              </a:rPr>
              <a:t>owner</a:t>
            </a:r>
            <a:r>
              <a:rPr lang="en-US">
                <a:latin typeface="Arial"/>
              </a:rPr>
              <a:t>权限转移</a:t>
            </a:r>
            <a:endParaRPr/>
          </a:p>
          <a:p>
            <a:r>
              <a:rPr lang="en-US">
                <a:latin typeface="Arial"/>
              </a:rPr>
              <a:t>...</a:t>
            </a:r>
            <a:endParaRPr/>
          </a:p>
        </p:txBody>
      </p:sp>
      <p:sp>
        <p:nvSpPr>
          <p:cNvPr id="69" name="TextShape 6"/>
          <p:cNvSpPr txBox="1"/>
          <p:nvPr/>
        </p:nvSpPr>
        <p:spPr>
          <a:xfrm>
            <a:off x="4392000" y="4320000"/>
            <a:ext cx="2466720" cy="184752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设备分组</a:t>
            </a:r>
            <a:endParaRPr/>
          </a:p>
          <a:p>
            <a:r>
              <a:rPr lang="en-US">
                <a:latin typeface="Arial"/>
              </a:rPr>
              <a:t>设备分组创建</a:t>
            </a:r>
            <a:endParaRPr/>
          </a:p>
          <a:p>
            <a:r>
              <a:rPr lang="en-US">
                <a:latin typeface="Arial"/>
              </a:rPr>
              <a:t>设备分组删除</a:t>
            </a:r>
            <a:endParaRPr/>
          </a:p>
          <a:p>
            <a:r>
              <a:rPr lang="en-US">
                <a:latin typeface="Arial"/>
              </a:rPr>
              <a:t>把设备列表添加到分组</a:t>
            </a:r>
            <a:endParaRPr/>
          </a:p>
          <a:p>
            <a:r>
              <a:rPr lang="en-US">
                <a:latin typeface="Arial"/>
              </a:rPr>
              <a:t>将设备列表从分组移除</a:t>
            </a:r>
            <a:endParaRPr/>
          </a:p>
          <a:p>
            <a:r>
              <a:rPr lang="en-US">
                <a:latin typeface="Arial"/>
              </a:rPr>
              <a:t>...</a:t>
            </a:r>
            <a:endParaRPr/>
          </a:p>
        </p:txBody>
      </p:sp>
      <p:sp>
        <p:nvSpPr>
          <p:cNvPr id="70" name="TextShape 7"/>
          <p:cNvSpPr txBox="1"/>
          <p:nvPr/>
        </p:nvSpPr>
        <p:spPr>
          <a:xfrm>
            <a:off x="7776000" y="4320000"/>
            <a:ext cx="2009520" cy="1591560"/>
          </a:xfrm>
          <a:prstGeom prst="rect">
            <a:avLst/>
          </a:prstGeom>
        </p:spPr>
        <p:txBody>
          <a:bodyPr lIns="90000" rIns="90000" tIns="45000" bIns="45000"/>
          <a:p>
            <a:r>
              <a:rPr lang="en-US">
                <a:latin typeface="Arial"/>
              </a:rPr>
              <a:t>设备联动</a:t>
            </a:r>
            <a:endParaRPr/>
          </a:p>
          <a:p>
            <a:r>
              <a:rPr lang="en-US">
                <a:latin typeface="Arial"/>
              </a:rPr>
              <a:t>查询规则可用变量</a:t>
            </a:r>
            <a:endParaRPr/>
          </a:p>
          <a:p>
            <a:r>
              <a:rPr lang="en-US">
                <a:latin typeface="Arial"/>
              </a:rPr>
              <a:t>创建联动规则</a:t>
            </a:r>
            <a:endParaRPr/>
          </a:p>
          <a:p>
            <a:r>
              <a:rPr lang="en-US">
                <a:latin typeface="Arial"/>
              </a:rPr>
              <a:t>删除联动规则</a:t>
            </a:r>
            <a:endParaRPr/>
          </a:p>
          <a:p>
            <a:r>
              <a:rPr lang="en-US">
                <a:latin typeface="Arial"/>
              </a:rPr>
              <a:t>修改联动规则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